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0"/>
  </p:notesMasterIdLst>
  <p:handoutMasterIdLst>
    <p:handoutMasterId r:id="rId41"/>
  </p:handoutMasterIdLst>
  <p:sldIdLst>
    <p:sldId id="285" r:id="rId2"/>
    <p:sldId id="287" r:id="rId3"/>
    <p:sldId id="299" r:id="rId4"/>
    <p:sldId id="288" r:id="rId5"/>
    <p:sldId id="296" r:id="rId6"/>
    <p:sldId id="310" r:id="rId7"/>
    <p:sldId id="311" r:id="rId8"/>
    <p:sldId id="313" r:id="rId9"/>
    <p:sldId id="312" r:id="rId10"/>
    <p:sldId id="315" r:id="rId11"/>
    <p:sldId id="289" r:id="rId12"/>
    <p:sldId id="307" r:id="rId13"/>
    <p:sldId id="308" r:id="rId14"/>
    <p:sldId id="309" r:id="rId15"/>
    <p:sldId id="284" r:id="rId16"/>
    <p:sldId id="297" r:id="rId17"/>
    <p:sldId id="298" r:id="rId18"/>
    <p:sldId id="301" r:id="rId19"/>
    <p:sldId id="302" r:id="rId20"/>
    <p:sldId id="303" r:id="rId21"/>
    <p:sldId id="304" r:id="rId22"/>
    <p:sldId id="305" r:id="rId23"/>
    <p:sldId id="306" r:id="rId24"/>
    <p:sldId id="294" r:id="rId25"/>
    <p:sldId id="292" r:id="rId26"/>
    <p:sldId id="293" r:id="rId27"/>
    <p:sldId id="256" r:id="rId28"/>
    <p:sldId id="278" r:id="rId29"/>
    <p:sldId id="279" r:id="rId30"/>
    <p:sldId id="257" r:id="rId31"/>
    <p:sldId id="280" r:id="rId32"/>
    <p:sldId id="282" r:id="rId33"/>
    <p:sldId id="283" r:id="rId34"/>
    <p:sldId id="266" r:id="rId35"/>
    <p:sldId id="265" r:id="rId36"/>
    <p:sldId id="271" r:id="rId37"/>
    <p:sldId id="273" r:id="rId38"/>
    <p:sldId id="274" r:id="rId39"/>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63450" autoAdjust="0"/>
  </p:normalViewPr>
  <p:slideViewPr>
    <p:cSldViewPr>
      <p:cViewPr varScale="1">
        <p:scale>
          <a:sx n="55" d="100"/>
          <a:sy n="55" d="100"/>
        </p:scale>
        <p:origin x="-208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smtClean="0">
              <a:solidFill>
                <a:schemeClr val="bg1">
                  <a:lumMod val="50000"/>
                </a:schemeClr>
              </a:solidFill>
            </a:rPr>
            <a:t>D</a:t>
          </a:r>
          <a:endParaRPr lang="it-IT" dirty="0">
            <a:solidFill>
              <a:schemeClr val="bg1">
                <a:lumMod val="50000"/>
              </a:schemeClr>
            </a:solidFill>
          </a:endParaRP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smtClean="0">
              <a:solidFill>
                <a:schemeClr val="bg1">
                  <a:lumMod val="50000"/>
                </a:schemeClr>
              </a:solidFill>
            </a:rPr>
            <a:t>L</a:t>
          </a:r>
          <a:endParaRPr lang="it-IT" dirty="0">
            <a:solidFill>
              <a:schemeClr val="bg1">
                <a:lumMod val="50000"/>
              </a:schemeClr>
            </a:solidFill>
          </a:endParaRP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smtClean="0">
              <a:solidFill>
                <a:schemeClr val="bg1">
                  <a:lumMod val="50000"/>
                </a:schemeClr>
              </a:solidFill>
            </a:rPr>
            <a:t> €€€€</a:t>
          </a:r>
          <a:endParaRPr lang="it-IT" dirty="0">
            <a:solidFill>
              <a:schemeClr val="bg1">
                <a:lumMod val="50000"/>
              </a:schemeClr>
            </a:solidFill>
          </a:endParaRP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smtClean="0">
              <a:solidFill>
                <a:schemeClr val="bg1">
                  <a:lumMod val="50000"/>
                </a:schemeClr>
              </a:solidFill>
            </a:rPr>
            <a:t>S</a:t>
          </a:r>
          <a:endParaRPr lang="it-IT" dirty="0">
            <a:solidFill>
              <a:schemeClr val="bg1">
                <a:lumMod val="50000"/>
              </a:schemeClr>
            </a:solidFill>
          </a:endParaRP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smtClean="0">
              <a:solidFill>
                <a:schemeClr val="bg1">
                  <a:lumMod val="50000"/>
                </a:schemeClr>
              </a:solidFill>
            </a:rPr>
            <a:t> €€</a:t>
          </a:r>
          <a:endParaRPr lang="it-IT" dirty="0">
            <a:solidFill>
              <a:schemeClr val="bg1">
                <a:lumMod val="50000"/>
              </a:schemeClr>
            </a:solidFill>
          </a:endParaRP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t>
        <a:bodyPr/>
        <a:lstStyle/>
        <a:p>
          <a:endParaRPr lang="it-IT"/>
        </a:p>
      </dgm:t>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t>
        <a:bodyPr/>
        <a:lstStyle/>
        <a:p>
          <a:endParaRPr lang="it-IT"/>
        </a:p>
      </dgm:t>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t>
        <a:bodyPr/>
        <a:lstStyle/>
        <a:p>
          <a:endParaRPr lang="it-IT"/>
        </a:p>
      </dgm:t>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t>
        <a:bodyPr/>
        <a:lstStyle/>
        <a:p>
          <a:endParaRPr lang="it-IT"/>
        </a:p>
      </dgm:t>
    </dgm:pt>
    <dgm:pt modelId="{C0C7779E-00BD-42F8-B5FE-DA9D7409C6FE}" type="pres">
      <dgm:prSet presAssocID="{908AF930-87BE-4549-A766-553372BDEF52}" presName="right_12_1" presStyleLbl="node1" presStyleIdx="0" presStyleCnt="3">
        <dgm:presLayoutVars>
          <dgm:bulletEnabled val="1"/>
        </dgm:presLayoutVars>
      </dgm:prSet>
      <dgm:spPr/>
      <dgm:t>
        <a:bodyPr/>
        <a:lstStyle/>
        <a:p>
          <a:endParaRPr lang="it-IT"/>
        </a:p>
      </dgm:t>
    </dgm:pt>
    <dgm:pt modelId="{A33A195F-8537-4D2A-8340-010E7CB586D1}" type="pres">
      <dgm:prSet presAssocID="{908AF930-87BE-4549-A766-553372BDEF52}" presName="right_12_2" presStyleLbl="node1" presStyleIdx="1" presStyleCnt="3">
        <dgm:presLayoutVars>
          <dgm:bulletEnabled val="1"/>
        </dgm:presLayoutVars>
      </dgm:prSet>
      <dgm:spPr/>
      <dgm:t>
        <a:bodyPr/>
        <a:lstStyle/>
        <a:p>
          <a:endParaRPr lang="it-IT"/>
        </a:p>
      </dgm:t>
    </dgm:pt>
    <dgm:pt modelId="{CE4DA90B-3B93-4AE9-A1B7-B65B24172BC0}" type="pres">
      <dgm:prSet presAssocID="{908AF930-87BE-4549-A766-553372BDEF52}" presName="left_12_1" presStyleLbl="node1" presStyleIdx="2" presStyleCnt="3">
        <dgm:presLayoutVars>
          <dgm:bulletEnabled val="1"/>
        </dgm:presLayoutVars>
      </dgm:prSet>
      <dgm:spPr/>
      <dgm:t>
        <a:bodyPr/>
        <a:lstStyle/>
        <a:p>
          <a:endParaRPr lang="it-IT"/>
        </a:p>
      </dgm:t>
    </dgm:pt>
  </dgm:ptLst>
  <dgm:cxnLst>
    <dgm:cxn modelId="{F7AF4D0C-5FD6-4647-A776-419BC7008F4B}" srcId="{A77AC49E-EB8F-4B71-8855-B16C830D1F21}" destId="{0C1A543F-9269-4F76-A3F0-F264EBAC1135}" srcOrd="1" destOrd="0" parTransId="{E503FA15-A7E9-4CF9-BBF5-B47FF5C4E2C7}" sibTransId="{ACE43323-D7F5-45B9-9E84-F6E0D4744B1D}"/>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EAE8AF9E-E9DA-4F71-93A2-A724F8E5C812}" srcId="{A77AC49E-EB8F-4B71-8855-B16C830D1F21}" destId="{5FB79C3D-F9D4-450B-87F3-822578F8AEE8}" srcOrd="0" destOrd="0" parTransId="{05F13A74-5197-491E-93DA-7811F9AED929}" sibTransId="{DE70D980-A477-4596-9E5D-9F489DDC7405}"/>
    <dgm:cxn modelId="{F3511D1B-21CC-4481-833E-DF29FD23B610}" srcId="{908AF930-87BE-4549-A766-553372BDEF52}" destId="{A77AC49E-EB8F-4B71-8855-B16C830D1F21}" srcOrd="1" destOrd="0" parTransId="{5CD885BF-C92D-4D4B-BF22-B0F2CAF97A4F}" sibTransId="{3497FD02-0031-40F9-9D6B-B343F0045069}"/>
    <dgm:cxn modelId="{77A8F13C-3B25-4AC9-B784-4FE929093849}" type="presOf" srcId="{A77AC49E-EB8F-4B71-8855-B16C830D1F21}" destId="{083DDE85-50BE-4C4A-87DF-5B54883598D7}"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3475F9AF-F1AC-4F1D-A715-28CF6C1FEA73}" type="presOf" srcId="{5FB79C3D-F9D4-450B-87F3-822578F8AEE8}" destId="{C0C7779E-00BD-42F8-B5FE-DA9D7409C6FE}" srcOrd="0" destOrd="0" presId="urn:microsoft.com/office/officeart/2005/8/layout/balance1"/>
    <dgm:cxn modelId="{508B141D-1A14-4017-AC0E-EDDDEBCF05FD}" type="presOf" srcId="{908AF930-87BE-4549-A766-553372BDEF52}" destId="{DDD434EF-23AB-4572-B49F-27AC12574D8A}"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it-IT" sz="2000" kern="1200" dirty="0" smtClean="0">
              <a:solidFill>
                <a:schemeClr val="bg1">
                  <a:lumMod val="50000"/>
                </a:schemeClr>
              </a:solidFill>
            </a:rPr>
            <a:t> €€</a:t>
          </a:r>
          <a:endParaRPr lang="it-IT" sz="2000" kern="1200" dirty="0">
            <a:solidFill>
              <a:schemeClr val="bg1">
                <a:lumMod val="50000"/>
              </a:schemeClr>
            </a:solidFill>
          </a:endParaRP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it-IT" sz="2000" kern="1200" dirty="0" smtClean="0">
              <a:solidFill>
                <a:schemeClr val="bg1">
                  <a:lumMod val="50000"/>
                </a:schemeClr>
              </a:solidFill>
            </a:rPr>
            <a:t> €€€€</a:t>
          </a:r>
          <a:endParaRPr lang="it-IT" sz="2000" kern="1200" dirty="0">
            <a:solidFill>
              <a:schemeClr val="bg1">
                <a:lumMod val="50000"/>
              </a:schemeClr>
            </a:solidFill>
          </a:endParaRP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D</a:t>
          </a:r>
          <a:endParaRPr lang="it-IT" sz="2700" kern="1200" dirty="0">
            <a:solidFill>
              <a:schemeClr val="bg1">
                <a:lumMod val="50000"/>
              </a:schemeClr>
            </a:solidFill>
          </a:endParaRP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S</a:t>
          </a:r>
          <a:endParaRPr lang="it-IT" sz="2700" kern="1200" dirty="0">
            <a:solidFill>
              <a:schemeClr val="bg1">
                <a:lumMod val="50000"/>
              </a:schemeClr>
            </a:solidFill>
          </a:endParaRP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L</a:t>
          </a:r>
          <a:endParaRPr lang="it-IT" sz="2700" kern="1200" dirty="0">
            <a:solidFill>
              <a:schemeClr val="bg1">
                <a:lumMod val="50000"/>
              </a:schemeClr>
            </a:solidFill>
          </a:endParaRP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‹N›</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‹N›</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13</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This quote from the start of Ch0 ”Reader’s Guide” sets the scene for why we want to study these issues.</a:t>
            </a: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14</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smtClean="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smtClean="0">
                <a:latin typeface="Arial" panose="020B0604020202020204" pitchFamily="34" charset="0"/>
                <a:cs typeface="Arial" panose="020B0604020202020204" pitchFamily="34" charset="0"/>
              </a:rPr>
              <a:t>1.</a:t>
            </a:r>
            <a:r>
              <a:rPr lang="en-US" altLang="it-IT" sz="1100" dirty="0" smtClean="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smtClean="0">
                <a:latin typeface="Arial" panose="020B0604020202020204" pitchFamily="34" charset="0"/>
                <a:cs typeface="Arial" panose="020B0604020202020204" pitchFamily="34" charset="0"/>
              </a:rPr>
              <a:t>2.</a:t>
            </a:r>
            <a:r>
              <a:rPr lang="en-US" altLang="it-IT" sz="1100" dirty="0" smtClean="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smtClean="0">
                <a:latin typeface="Arial" panose="020B0604020202020204" pitchFamily="34" charset="0"/>
                <a:cs typeface="Arial" panose="020B0604020202020204" pitchFamily="34" charset="0"/>
              </a:rPr>
              <a:t>3.</a:t>
            </a:r>
            <a:r>
              <a:rPr lang="en-US" altLang="it-IT" sz="1100" dirty="0" smtClean="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smtClean="0">
                <a:latin typeface="Arial" panose="020B0604020202020204" pitchFamily="34" charset="0"/>
                <a:cs typeface="Arial" panose="020B0604020202020204" pitchFamily="34" charset="0"/>
              </a:rPr>
              <a:t>4. </a:t>
            </a:r>
            <a:r>
              <a:rPr lang="en-US" altLang="it-IT" sz="1100" dirty="0" smtClean="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smtClean="0">
                <a:latin typeface="Arial" panose="020B0604020202020204" pitchFamily="34" charset="0"/>
                <a:cs typeface="Arial" panose="020B0604020202020204" pitchFamily="34" charset="0"/>
              </a:rPr>
              <a:t>5.</a:t>
            </a:r>
            <a:r>
              <a:rPr lang="en-US" altLang="it-IT" sz="1100" dirty="0" smtClean="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smtClean="0">
                <a:latin typeface="Arial" panose="020B0604020202020204" pitchFamily="34" charset="0"/>
                <a:cs typeface="Arial" panose="020B0604020202020204" pitchFamily="34" charset="0"/>
              </a:rPr>
              <a:t>6. </a:t>
            </a:r>
            <a:r>
              <a:rPr lang="en-US" altLang="it-IT" sz="1100" dirty="0" smtClean="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smtClean="0">
                <a:latin typeface="Arial" panose="020B0604020202020204" pitchFamily="34" charset="0"/>
                <a:cs typeface="Arial" panose="020B0604020202020204" pitchFamily="34" charset="0"/>
              </a:rPr>
              <a:t>7. </a:t>
            </a:r>
            <a:r>
              <a:rPr lang="en-US" altLang="it-IT" sz="1100" smtClean="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smtClean="0">
                <a:latin typeface="Arial" panose="020B0604020202020204" pitchFamily="34" charset="0"/>
                <a:cs typeface="Arial" panose="020B0604020202020204" pitchFamily="34" charset="0"/>
              </a:rPr>
              <a:t>8. </a:t>
            </a:r>
            <a:r>
              <a:rPr lang="en-US" altLang="it-IT" sz="1100" dirty="0" smtClean="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smtClean="0">
                <a:latin typeface="Arial" panose="020B0604020202020204" pitchFamily="34" charset="0"/>
                <a:cs typeface="Arial" panose="020B0604020202020204" pitchFamily="34" charset="0"/>
              </a:rPr>
              <a:t>9. </a:t>
            </a:r>
            <a:r>
              <a:rPr lang="en-US" altLang="it-IT" sz="1100" dirty="0" smtClean="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smtClean="0">
                <a:latin typeface="Arial" panose="020B0604020202020204" pitchFamily="34" charset="0"/>
                <a:cs typeface="Arial" panose="020B0604020202020204" pitchFamily="34" charset="0"/>
              </a:rPr>
              <a:t>10. </a:t>
            </a:r>
            <a:r>
              <a:rPr lang="en-US" altLang="it-IT" sz="1100" dirty="0" smtClean="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smtClean="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15</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16</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A useful means of classifying security attacks, used both in X.800 and RFC 2828, is in terms of </a:t>
            </a:r>
            <a:r>
              <a:rPr lang="en-US" altLang="it-IT" i="1" smtClean="0">
                <a:latin typeface="Arial" panose="020B0604020202020204" pitchFamily="34" charset="0"/>
                <a:cs typeface="Arial" panose="020B0604020202020204" pitchFamily="34" charset="0"/>
              </a:rPr>
              <a:t>passive attacks </a:t>
            </a:r>
            <a:r>
              <a:rPr lang="en-US" altLang="it-IT" smtClean="0">
                <a:latin typeface="Arial" panose="020B0604020202020204" pitchFamily="34" charset="0"/>
                <a:cs typeface="Arial" panose="020B0604020202020204" pitchFamily="34" charset="0"/>
              </a:rPr>
              <a:t>and </a:t>
            </a:r>
            <a:r>
              <a:rPr lang="en-US" altLang="it-IT" i="1" smtClean="0">
                <a:latin typeface="Arial" panose="020B0604020202020204" pitchFamily="34" charset="0"/>
                <a:cs typeface="Arial" panose="020B0604020202020204" pitchFamily="34" charset="0"/>
              </a:rPr>
              <a:t>active attacks. </a:t>
            </a:r>
            <a:r>
              <a:rPr lang="en-US" altLang="it-IT" smtClean="0">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smtClean="0">
              <a:latin typeface="Arial" panose="020B0604020202020204" pitchFamily="34" charset="0"/>
              <a:cs typeface="Arial" panose="020B0604020202020204" pitchFamily="34" charset="0"/>
            </a:endParaRPr>
          </a:p>
          <a:p>
            <a:pPr eaLnBrk="1" hangingPunct="1"/>
            <a:r>
              <a:rPr lang="en-US" altLang="it-IT" i="1" smtClean="0">
                <a:latin typeface="Arial" panose="020B0604020202020204" pitchFamily="34" charset="0"/>
                <a:cs typeface="Arial" panose="020B0604020202020204" pitchFamily="34" charset="0"/>
              </a:rPr>
              <a:t>Passive attacks </a:t>
            </a:r>
            <a:r>
              <a:rPr lang="en-US" altLang="it-IT" smtClean="0">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smtClean="0">
                <a:latin typeface="Arial" panose="020B0604020202020204" pitchFamily="34" charset="0"/>
                <a:cs typeface="Arial" panose="020B0604020202020204" pitchFamily="34" charset="0"/>
              </a:rPr>
              <a:t>:</a:t>
            </a:r>
          </a:p>
          <a:p>
            <a:pPr eaLnBrk="1" hangingPunct="1"/>
            <a:r>
              <a:rPr lang="en-US" altLang="it-IT" smtClean="0">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smtClean="0">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smtClean="0">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17</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smtClean="0">
                <a:latin typeface="Arial" panose="020B0604020202020204" pitchFamily="34" charset="0"/>
                <a:cs typeface="Arial" panose="020B0604020202020204" pitchFamily="34" charset="0"/>
              </a:rPr>
              <a:t>:</a:t>
            </a: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masquerade of one entity as some other</a:t>
            </a:r>
            <a:endParaRPr lang="en-AU" altLang="it-IT" smtClean="0">
              <a:latin typeface="Arial" panose="020B0604020202020204" pitchFamily="34" charset="0"/>
              <a:cs typeface="Arial" panose="020B0604020202020204" pitchFamily="34" charset="0"/>
            </a:endParaRP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smtClean="0">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smtClean="0">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18</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smtClean="0">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smtClean="0">
                <a:latin typeface="Arial" panose="020B0604020202020204" pitchFamily="34" charset="0"/>
                <a:cs typeface="Arial" panose="020B0604020202020204" pitchFamily="34" charset="0"/>
              </a:rPr>
              <a:t> </a:t>
            </a:r>
            <a:r>
              <a:rPr lang="en-US" altLang="it-IT" smtClean="0">
                <a:latin typeface="Arial" panose="020B0604020202020204" pitchFamily="34" charset="0"/>
                <a:cs typeface="Arial" panose="020B0604020202020204" pitchFamily="34" charset="0"/>
              </a:rPr>
              <a:t>have signatures &amp; dates; </a:t>
            </a:r>
          </a:p>
          <a:p>
            <a:pPr eaLnBrk="1" hangingPunct="1">
              <a:buFontTx/>
              <a:buChar char="•"/>
            </a:pPr>
            <a:r>
              <a:rPr lang="en-US" altLang="it-IT" smtClean="0">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smtClean="0">
                <a:latin typeface="Arial" panose="020B0604020202020204" pitchFamily="34" charset="0"/>
                <a:cs typeface="Arial" panose="020B0604020202020204" pitchFamily="34" charset="0"/>
              </a:rPr>
              <a:t> may be notarized or witnessed; </a:t>
            </a:r>
          </a:p>
          <a:p>
            <a:pPr eaLnBrk="1" hangingPunct="1">
              <a:buFontTx/>
              <a:buChar char="•"/>
            </a:pPr>
            <a:r>
              <a:rPr lang="en-US" altLang="it-IT" smtClean="0">
                <a:latin typeface="Arial" panose="020B0604020202020204" pitchFamily="34" charset="0"/>
                <a:cs typeface="Arial" panose="020B0604020202020204" pitchFamily="34" charset="0"/>
              </a:rPr>
              <a:t> may be recorded or licensed</a:t>
            </a:r>
            <a:endParaRPr lang="en-US" altLang="it-IT" i="1" smtClean="0">
              <a:latin typeface="Arial" panose="020B0604020202020204" pitchFamily="34" charset="0"/>
              <a:cs typeface="Arial" panose="020B0604020202020204" pitchFamily="34" charset="0"/>
            </a:endParaRPr>
          </a:p>
          <a:p>
            <a:pPr eaLnBrk="1" hangingPunct="1"/>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19</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smtClean="0">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smtClean="0">
                <a:latin typeface="Arial" panose="020B0604020202020204" pitchFamily="34" charset="0"/>
                <a:cs typeface="Arial" panose="020B0604020202020204" pitchFamily="34" charset="0"/>
              </a:rPr>
              <a:t>authentication </a:t>
            </a:r>
            <a:r>
              <a:rPr lang="en-US" altLang="it-IT" smtClean="0">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smtClean="0">
                <a:latin typeface="Arial" panose="020B0604020202020204" pitchFamily="34" charset="0"/>
                <a:cs typeface="Arial" panose="020B0604020202020204" pitchFamily="34" charset="0"/>
              </a:rPr>
              <a:t>Peer entity authentication: </a:t>
            </a:r>
            <a:r>
              <a:rPr lang="en-US" altLang="it-IT" smtClean="0">
                <a:latin typeface="Arial" panose="020B0604020202020204" pitchFamily="34" charset="0"/>
                <a:cs typeface="Arial" panose="020B0604020202020204" pitchFamily="34" charset="0"/>
              </a:rPr>
              <a:t>provides corroboration of the identity of a peer entity in an association; and </a:t>
            </a:r>
            <a:r>
              <a:rPr lang="en-US" altLang="it-IT" b="1" smtClean="0">
                <a:latin typeface="Arial" panose="020B0604020202020204" pitchFamily="34" charset="0"/>
                <a:cs typeface="Arial" panose="020B0604020202020204" pitchFamily="34" charset="0"/>
              </a:rPr>
              <a:t>Data origin authentication: </a:t>
            </a:r>
            <a:r>
              <a:rPr lang="en-US" altLang="it-IT" smtClean="0">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smtClean="0">
                <a:latin typeface="Arial" panose="020B0604020202020204" pitchFamily="34" charset="0"/>
                <a:cs typeface="Arial" panose="020B0604020202020204" pitchFamily="34" charset="0"/>
              </a:rPr>
              <a:t>access control </a:t>
            </a:r>
            <a:r>
              <a:rPr lang="en-US" altLang="it-IT" smtClean="0">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smtClean="0">
                <a:latin typeface="Arial" panose="020B0604020202020204" pitchFamily="34" charset="0"/>
                <a:cs typeface="Arial" panose="020B0604020202020204" pitchFamily="34" charset="0"/>
              </a:rPr>
              <a:t>confidentiality </a:t>
            </a:r>
            <a:r>
              <a:rPr lang="en-US" altLang="it-IT" smtClean="0">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smtClean="0">
                <a:latin typeface="Arial" panose="020B0604020202020204" pitchFamily="34" charset="0"/>
                <a:cs typeface="Arial" panose="020B0604020202020204" pitchFamily="34" charset="0"/>
              </a:rPr>
              <a:t>integrity </a:t>
            </a:r>
            <a:r>
              <a:rPr lang="en-US" altLang="it-IT" smtClean="0">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smtClean="0">
                <a:latin typeface="Arial" panose="020B0604020202020204" pitchFamily="34" charset="0"/>
                <a:cs typeface="Arial" panose="020B0604020202020204" pitchFamily="34" charset="0"/>
              </a:rPr>
              <a:t>availability </a:t>
            </a:r>
            <a:r>
              <a:rPr lang="en-US" altLang="it-IT" smtClean="0">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smtClean="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20</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21</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Some examples of mechanisms from X.800. Note that the “</a:t>
            </a:r>
            <a:r>
              <a:rPr lang="en-AU" altLang="it-IT" smtClean="0">
                <a:latin typeface="Arial" panose="020B0604020202020204" pitchFamily="34" charset="0"/>
              </a:rPr>
              <a:t>specific security mechanisms” are protocol layer specific, whilst the “pervasive security mechanisms” are not. </a:t>
            </a:r>
            <a:r>
              <a:rPr lang="en-US" altLang="it-IT" smtClean="0">
                <a:latin typeface="Arial" panose="020B0604020202020204" pitchFamily="34" charset="0"/>
              </a:rPr>
              <a:t>We will meet some of these mechanisms in much greater detail later.</a:t>
            </a:r>
          </a:p>
          <a:p>
            <a:pPr eaLnBrk="1" hangingPunct="1"/>
            <a:r>
              <a:rPr lang="en-US" altLang="it-IT" smtClean="0">
                <a:latin typeface="Arial" panose="020B0604020202020204" pitchFamily="34" charset="0"/>
              </a:rPr>
              <a:t>See Stallings Table 1.3 for details of these mechanisms in X.800, and Table 1.4 for the relationship between services and mechanisms.</a:t>
            </a:r>
            <a:endParaRPr lang="en-AU" altLang="it-IT" smtClean="0">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22</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smtClean="0">
                <a:latin typeface="Arial" panose="020B0604020202020204" pitchFamily="34" charset="0"/>
              </a:rPr>
              <a:t>In considering the place of encryption, its useful to use the following two models from Stallings section 1.6.</a:t>
            </a:r>
          </a:p>
          <a:p>
            <a:pPr eaLnBrk="1" hangingPunct="1"/>
            <a:r>
              <a:rPr lang="en-AU" altLang="it-IT" smtClean="0">
                <a:latin typeface="Arial" panose="020B0604020202020204" pitchFamily="34" charset="0"/>
              </a:rPr>
              <a:t>The first, illustrated in Figure 1.4, models information being </a:t>
            </a:r>
            <a:r>
              <a:rPr lang="en-US" altLang="it-IT" smtClean="0">
                <a:latin typeface="Arial" panose="020B0604020202020204" pitchFamily="34" charset="0"/>
              </a:rPr>
              <a:t>transferred from one party to another </a:t>
            </a:r>
            <a:r>
              <a:rPr lang="en-AU" altLang="it-IT" smtClean="0">
                <a:latin typeface="Arial" panose="020B0604020202020204" pitchFamily="34" charset="0"/>
              </a:rPr>
              <a:t>over an insecure communications channel, in the presence of possible opponents.</a:t>
            </a:r>
            <a:r>
              <a:rPr lang="en-US" altLang="it-IT" smtClean="0">
                <a:latin typeface="Arial" panose="020B0604020202020204" pitchFamily="34" charset="0"/>
              </a:rPr>
              <a:t> The two parties, who are the principals in this transaction, must cooperate for the exchange to take place</a:t>
            </a:r>
            <a:r>
              <a:rPr lang="en-US" altLang="it-IT" i="1" smtClean="0">
                <a:latin typeface="Arial" panose="020B0604020202020204" pitchFamily="34" charset="0"/>
              </a:rPr>
              <a:t>. </a:t>
            </a:r>
            <a:r>
              <a:rPr lang="en-AU" altLang="it-IT" smtClean="0">
                <a:latin typeface="Arial" panose="020B0604020202020204" pitchFamily="34" charset="0"/>
              </a:rPr>
              <a:t> They can use an appropriate </a:t>
            </a:r>
            <a:r>
              <a:rPr lang="en-AU" altLang="it-IT" b="1" smtClean="0">
                <a:latin typeface="Arial" panose="020B0604020202020204" pitchFamily="34" charset="0"/>
              </a:rPr>
              <a:t>security transform (encryption algorithm)</a:t>
            </a:r>
            <a:r>
              <a:rPr lang="en-AU" altLang="it-IT" smtClean="0">
                <a:latin typeface="Arial" panose="020B0604020202020204" pitchFamily="34" charset="0"/>
              </a:rPr>
              <a:t>, with suitable </a:t>
            </a:r>
            <a:r>
              <a:rPr lang="en-AU" altLang="it-IT" b="1" smtClean="0">
                <a:latin typeface="Arial" panose="020B0604020202020204" pitchFamily="34" charset="0"/>
              </a:rPr>
              <a:t>keys</a:t>
            </a:r>
            <a:r>
              <a:rPr lang="en-AU" altLang="it-IT" smtClean="0">
                <a:latin typeface="Arial" panose="020B0604020202020204" pitchFamily="34" charset="0"/>
              </a:rPr>
              <a:t>, possibly negotiated using the presence of a </a:t>
            </a:r>
            <a:r>
              <a:rPr lang="en-AU" altLang="it-IT" b="1" smtClean="0">
                <a:latin typeface="Arial" panose="020B0604020202020204" pitchFamily="34" charset="0"/>
              </a:rPr>
              <a:t>trusted third party</a:t>
            </a:r>
            <a:r>
              <a:rPr lang="en-AU" altLang="it-IT" smtClean="0">
                <a:latin typeface="Arial" panose="020B0604020202020204" pitchFamily="34" charset="0"/>
              </a:rPr>
              <a:t>. </a:t>
            </a:r>
            <a:r>
              <a:rPr lang="en-US" altLang="it-IT" smtClean="0">
                <a:latin typeface="Arial" panose="020B0604020202020204" pitchFamily="34" charset="0"/>
              </a:rPr>
              <a:t>Parts One through Four of this book concentrates on the types of security mechanisms and services that fit into the model shown here.</a:t>
            </a:r>
            <a:endParaRPr lang="en-AU" altLang="it-IT" smtClean="0">
              <a:latin typeface="Arial" panose="020B0604020202020204" pitchFamily="34" charset="0"/>
            </a:endParaRPr>
          </a:p>
        </p:txBody>
      </p:sp>
    </p:spTree>
    <p:extLst>
      <p:ext uri="{BB962C8B-B14F-4D97-AF65-F5344CB8AC3E}">
        <p14:creationId xmlns:p14="http://schemas.microsoft.com/office/powerpoint/2010/main" val="71144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2</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23</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smtClean="0">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smtClean="0">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smtClean="0">
              <a:latin typeface="Arial" panose="020B0604020202020204" pitchFamily="34" charset="0"/>
            </a:endParaRPr>
          </a:p>
        </p:txBody>
      </p:sp>
    </p:spTree>
    <p:extLst>
      <p:ext uri="{BB962C8B-B14F-4D97-AF65-F5344CB8AC3E}">
        <p14:creationId xmlns:p14="http://schemas.microsoft.com/office/powerpoint/2010/main" val="1728292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25</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26</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27</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smtClean="0">
              <a:latin typeface="Arial" panose="020B0604020202020204" pitchFamily="34" charset="0"/>
            </a:endParaRP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The material in this book is organized into four broad categories: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Cryptographic algorithms: </a:t>
            </a:r>
            <a:r>
              <a:rPr lang="en-US" altLang="it-IT" smtClean="0">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Mutual trust: </a:t>
            </a:r>
            <a:r>
              <a:rPr lang="en-US" altLang="it-IT" smtClean="0">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Network security: </a:t>
            </a:r>
            <a:r>
              <a:rPr lang="en-US" altLang="it-IT" smtClean="0">
                <a:latin typeface="Arial" panose="020B0604020202020204" pitchFamily="34" charset="0"/>
              </a:rPr>
              <a:t>This area covers the use of cryptographic algorithms in network protocols and network applications.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Computer security</a:t>
            </a:r>
            <a:r>
              <a:rPr lang="en-US" altLang="it-IT" smtClean="0">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28</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smtClean="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smtClean="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smtClean="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smtClean="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smtClean="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smtClean="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smtClean="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29</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30</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31</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The NIST Computer Security Handbook [NIST95] defines the term </a:t>
            </a:r>
            <a:r>
              <a:rPr lang="en-US" altLang="it-IT" i="1" smtClean="0">
                <a:latin typeface="Arial" panose="020B0604020202020204" pitchFamily="34" charset="0"/>
                <a:cs typeface="Arial" panose="020B0604020202020204" pitchFamily="34" charset="0"/>
              </a:rPr>
              <a:t>computer security </a:t>
            </a:r>
            <a:r>
              <a:rPr lang="en-US" altLang="it-IT" smtClean="0">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smtClean="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smtClean="0">
                <a:latin typeface="Arial" panose="020B0604020202020204" pitchFamily="34" charset="0"/>
                <a:cs typeface="Arial" panose="020B0604020202020204" pitchFamily="34" charset="0"/>
              </a:rPr>
              <a:t>• </a:t>
            </a:r>
            <a:r>
              <a:rPr lang="en-US" altLang="it-IT" sz="1100" b="1" dirty="0" smtClean="0">
                <a:latin typeface="Arial" panose="020B0604020202020204" pitchFamily="34" charset="0"/>
                <a:cs typeface="Arial" panose="020B0604020202020204" pitchFamily="34" charset="0"/>
              </a:rPr>
              <a:t>Low: </a:t>
            </a:r>
            <a:r>
              <a:rPr lang="en-US" altLang="it-IT" sz="1100" dirty="0" smtClean="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smtClean="0">
                <a:latin typeface="Arial" panose="020B0604020202020204" pitchFamily="34" charset="0"/>
                <a:cs typeface="Arial" panose="020B0604020202020204" pitchFamily="34" charset="0"/>
              </a:rPr>
              <a:t>i</a:t>
            </a:r>
            <a:r>
              <a:rPr lang="en-US" altLang="it-IT" sz="1100" dirty="0" smtClean="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smtClean="0">
                <a:latin typeface="Arial" panose="020B0604020202020204" pitchFamily="34" charset="0"/>
                <a:cs typeface="Arial" panose="020B0604020202020204" pitchFamily="34" charset="0"/>
              </a:rPr>
              <a:t>• </a:t>
            </a:r>
            <a:r>
              <a:rPr lang="en-US" altLang="it-IT" sz="1100" b="1" dirty="0" smtClean="0">
                <a:latin typeface="Arial" panose="020B0604020202020204" pitchFamily="34" charset="0"/>
                <a:cs typeface="Arial" panose="020B0604020202020204" pitchFamily="34" charset="0"/>
              </a:rPr>
              <a:t>Moderate: </a:t>
            </a:r>
            <a:r>
              <a:rPr lang="en-US" altLang="it-IT" sz="1100" dirty="0" smtClean="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smtClean="0">
                <a:latin typeface="Arial" panose="020B0604020202020204" pitchFamily="34" charset="0"/>
                <a:cs typeface="Arial" panose="020B0604020202020204" pitchFamily="34" charset="0"/>
              </a:rPr>
              <a:t>i</a:t>
            </a:r>
            <a:r>
              <a:rPr lang="en-US" altLang="it-IT" sz="1100" dirty="0" smtClean="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smtClean="0">
                <a:latin typeface="Arial" panose="020B0604020202020204" pitchFamily="34" charset="0"/>
                <a:cs typeface="Arial" panose="020B0604020202020204" pitchFamily="34" charset="0"/>
              </a:rPr>
              <a:t>• </a:t>
            </a:r>
            <a:r>
              <a:rPr lang="en-US" altLang="it-IT" sz="1100" b="1" dirty="0" smtClean="0">
                <a:latin typeface="Arial" panose="020B0604020202020204" pitchFamily="34" charset="0"/>
                <a:cs typeface="Arial" panose="020B0604020202020204" pitchFamily="34" charset="0"/>
              </a:rPr>
              <a:t>High: </a:t>
            </a:r>
            <a:r>
              <a:rPr lang="en-US" altLang="it-IT" sz="1100" dirty="0" smtClean="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smtClean="0">
                <a:latin typeface="Arial" panose="020B0604020202020204" pitchFamily="34" charset="0"/>
                <a:cs typeface="Arial" panose="020B0604020202020204" pitchFamily="34" charset="0"/>
              </a:rPr>
              <a:t>i</a:t>
            </a:r>
            <a:r>
              <a:rPr lang="en-US" altLang="it-IT" sz="1100" dirty="0" smtClean="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32</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3</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smtClean="0">
                <a:latin typeface="Arial" panose="020B0604020202020204" pitchFamily="34" charset="0"/>
              </a:rPr>
              <a:t>We now provide some examples of applications that illustrate the requirements just enumerated.</a:t>
            </a:r>
          </a:p>
          <a:p>
            <a:pPr eaLnBrk="1" hangingPunct="1"/>
            <a:r>
              <a:rPr lang="en-US" altLang="it-IT" sz="1100" smtClean="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smtClean="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smtClean="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33</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34</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smtClean="0">
                <a:latin typeface="Arial" panose="020B0604020202020204" pitchFamily="34" charset="0"/>
                <a:cs typeface="Arial" panose="020B0604020202020204" pitchFamily="34" charset="0"/>
              </a:rPr>
              <a:t>Security Architecture for OSI</a:t>
            </a:r>
            <a:r>
              <a:rPr lang="en-US" altLang="it-IT" smtClean="0">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35</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smtClean="0">
                <a:solidFill>
                  <a:srgbClr val="000000"/>
                </a:solidFill>
                <a:latin typeface="Arial" panose="020B0604020202020204" pitchFamily="34" charset="0"/>
                <a:cs typeface="Arial" panose="020B0604020202020204" pitchFamily="34" charset="0"/>
              </a:rPr>
              <a:t>. </a:t>
            </a:r>
            <a:r>
              <a:rPr lang="en-US" altLang="it-IT" smtClean="0">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smtClean="0">
              <a:solidFill>
                <a:srgbClr val="000000"/>
              </a:solidFill>
              <a:latin typeface="Arial" panose="020B0604020202020204" pitchFamily="34" charset="0"/>
              <a:cs typeface="Arial" panose="020B0604020202020204" pitchFamily="34" charset="0"/>
            </a:endParaRPr>
          </a:p>
          <a:p>
            <a:pPr eaLnBrk="1" hangingPunct="1"/>
            <a:endParaRPr lang="en-US" altLang="it-IT" i="1"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36</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37</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38</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4</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5</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attack</a:t>
            </a:r>
            <a:r>
              <a:rPr lang="en-US" altLang="it-IT" smtClean="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mechanism</a:t>
            </a:r>
            <a:r>
              <a:rPr lang="en-US" altLang="it-IT" smtClean="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service</a:t>
            </a:r>
            <a:r>
              <a:rPr lang="en-US" altLang="it-IT" smtClean="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smtClean="0">
                <a:latin typeface="Arial" panose="020B0604020202020204" pitchFamily="34" charset="0"/>
                <a:cs typeface="Arial" panose="020B0604020202020204" pitchFamily="34" charset="0"/>
              </a:rPr>
              <a:t>In the literature, the terms </a:t>
            </a:r>
            <a:r>
              <a:rPr lang="en-US" altLang="it-IT" i="1" smtClean="0">
                <a:latin typeface="Arial" panose="020B0604020202020204" pitchFamily="34" charset="0"/>
                <a:cs typeface="Arial" panose="020B0604020202020204" pitchFamily="34" charset="0"/>
              </a:rPr>
              <a:t>threat and attack </a:t>
            </a:r>
            <a:r>
              <a:rPr lang="en-US" altLang="it-IT" smtClean="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smtClean="0">
                <a:latin typeface="Arial" panose="020B0604020202020204" pitchFamily="34" charset="0"/>
                <a:cs typeface="Arial" panose="020B0604020202020204" pitchFamily="34" charset="0"/>
              </a:rPr>
              <a:t>Internet Security Glossary.</a:t>
            </a:r>
          </a:p>
          <a:p>
            <a:pPr eaLnBrk="1" hangingPunct="1"/>
            <a:r>
              <a:rPr lang="en-US" altLang="it-IT" b="1" smtClean="0">
                <a:latin typeface="Arial" panose="020B0604020202020204" pitchFamily="34" charset="0"/>
                <a:cs typeface="Arial" panose="020B0604020202020204" pitchFamily="34" charset="0"/>
              </a:rPr>
              <a:t>Threat - </a:t>
            </a:r>
            <a:r>
              <a:rPr lang="en-US" altLang="it-IT" smtClean="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smtClean="0">
                <a:latin typeface="Arial" panose="020B0604020202020204" pitchFamily="34" charset="0"/>
                <a:cs typeface="Arial" panose="020B0604020202020204" pitchFamily="34" charset="0"/>
              </a:rPr>
              <a:t>Attack - </a:t>
            </a:r>
            <a:r>
              <a:rPr lang="en-US" altLang="it-IT" smtClean="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smtClean="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6</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Cve</a:t>
            </a:r>
            <a:r>
              <a:rPr lang="it-IT" dirty="0" smtClean="0"/>
              <a:t>: http://cve.mitre.org/cgi-bin/cvename.cgi?name=CVE-2015-3035</a:t>
            </a:r>
          </a:p>
          <a:p>
            <a:r>
              <a:rPr lang="it-IT" dirty="0" err="1" smtClean="0"/>
              <a:t>Example</a:t>
            </a:r>
            <a:r>
              <a:rPr lang="it-IT" dirty="0" smtClean="0"/>
              <a:t>:</a:t>
            </a:r>
            <a:r>
              <a:rPr lang="it-IT" baseline="0" dirty="0" smtClean="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10</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smtClean="0">
                <a:latin typeface="Arial" panose="020B0604020202020204" pitchFamily="34" charset="0"/>
                <a:cs typeface="Arial" panose="020B0604020202020204" pitchFamily="34" charset="0"/>
              </a:rPr>
              <a:t>These three concepts form what is often referred to as the </a:t>
            </a:r>
            <a:r>
              <a:rPr lang="en-US" altLang="it-IT" b="1" dirty="0" smtClean="0">
                <a:latin typeface="Arial" panose="020B0604020202020204" pitchFamily="34" charset="0"/>
                <a:cs typeface="Arial" panose="020B0604020202020204" pitchFamily="34" charset="0"/>
              </a:rPr>
              <a:t>CIA triad</a:t>
            </a:r>
            <a:r>
              <a:rPr lang="en-US" altLang="it-IT" dirty="0" smtClean="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smtClean="0">
                <a:latin typeface="Arial" panose="020B0604020202020204" pitchFamily="34" charset="0"/>
                <a:cs typeface="Times New Roman" panose="02020603050405020304" pitchFamily="18" charset="0"/>
              </a:rPr>
              <a:t>• </a:t>
            </a:r>
            <a:r>
              <a:rPr lang="en-US" altLang="it-IT" b="1" dirty="0" smtClean="0">
                <a:latin typeface="Arial" panose="020B0604020202020204" pitchFamily="34" charset="0"/>
                <a:cs typeface="Arial" panose="020B0604020202020204" pitchFamily="34" charset="0"/>
              </a:rPr>
              <a:t>Confidentiality</a:t>
            </a:r>
            <a:r>
              <a:rPr lang="en-US" altLang="it-IT" dirty="0" smtClean="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smtClean="0">
                <a:latin typeface="Arial" panose="020B0604020202020204" pitchFamily="34" charset="0"/>
                <a:cs typeface="Times New Roman" panose="02020603050405020304" pitchFamily="18" charset="0"/>
              </a:rPr>
              <a:t>• </a:t>
            </a:r>
            <a:r>
              <a:rPr lang="en-US" altLang="it-IT" b="1" dirty="0" smtClean="0">
                <a:latin typeface="Arial" panose="020B0604020202020204" pitchFamily="34" charset="0"/>
                <a:cs typeface="Arial" panose="020B0604020202020204" pitchFamily="34" charset="0"/>
              </a:rPr>
              <a:t>Integrity</a:t>
            </a:r>
            <a:r>
              <a:rPr lang="en-US" altLang="it-IT" dirty="0" smtClean="0">
                <a:latin typeface="Arial" panose="020B0604020202020204" pitchFamily="34" charset="0"/>
                <a:cs typeface="Arial" panose="020B0604020202020204" pitchFamily="34" charset="0"/>
              </a:rPr>
              <a:t> (covers both data and system integrity)</a:t>
            </a:r>
            <a:r>
              <a:rPr lang="en-US" altLang="it-IT" b="1" dirty="0" smtClean="0">
                <a:latin typeface="Arial" panose="020B0604020202020204" pitchFamily="34" charset="0"/>
                <a:cs typeface="Arial" panose="020B0604020202020204" pitchFamily="34" charset="0"/>
              </a:rPr>
              <a:t>:</a:t>
            </a:r>
            <a:r>
              <a:rPr lang="en-US" altLang="it-IT" dirty="0" smtClean="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smtClean="0">
                <a:latin typeface="Arial" panose="020B0604020202020204" pitchFamily="34" charset="0"/>
                <a:cs typeface="Times New Roman" panose="02020603050405020304" pitchFamily="18" charset="0"/>
              </a:rPr>
              <a:t>• </a:t>
            </a:r>
            <a:r>
              <a:rPr lang="en-US" altLang="it-IT" b="1" dirty="0" smtClean="0">
                <a:latin typeface="Arial" panose="020B0604020202020204" pitchFamily="34" charset="0"/>
                <a:cs typeface="Arial" panose="020B0604020202020204" pitchFamily="34" charset="0"/>
              </a:rPr>
              <a:t>Availability:</a:t>
            </a:r>
            <a:r>
              <a:rPr lang="en-US" altLang="it-IT" dirty="0" smtClean="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smtClean="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smtClean="0">
                <a:latin typeface="Arial" panose="020B0604020202020204" pitchFamily="34" charset="0"/>
                <a:cs typeface="Times New Roman" panose="02020603050405020304" pitchFamily="18" charset="0"/>
              </a:rPr>
              <a:t>• </a:t>
            </a:r>
            <a:r>
              <a:rPr lang="en-US" altLang="it-IT" b="1" dirty="0" smtClean="0">
                <a:latin typeface="Arial" panose="020B0604020202020204" pitchFamily="34" charset="0"/>
                <a:cs typeface="Arial" panose="020B0604020202020204" pitchFamily="34" charset="0"/>
              </a:rPr>
              <a:t>Authenticity:</a:t>
            </a:r>
            <a:r>
              <a:rPr lang="en-US" altLang="it-IT" dirty="0" smtClean="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smtClean="0">
                <a:latin typeface="Arial" panose="020B0604020202020204" pitchFamily="34" charset="0"/>
                <a:cs typeface="Times New Roman" panose="02020603050405020304" pitchFamily="18" charset="0"/>
              </a:rPr>
              <a:t>• </a:t>
            </a:r>
            <a:r>
              <a:rPr lang="en-US" altLang="it-IT" b="1" dirty="0" smtClean="0">
                <a:latin typeface="Arial" panose="020B0604020202020204" pitchFamily="34" charset="0"/>
                <a:cs typeface="Arial" panose="020B0604020202020204" pitchFamily="34" charset="0"/>
              </a:rPr>
              <a:t>Accountability:</a:t>
            </a:r>
            <a:r>
              <a:rPr lang="en-US" altLang="it-IT" dirty="0" smtClean="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smtClean="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12</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smtClean="0"/>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‹N›</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‹N›</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‹N›</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‹N›</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‹N›</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m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smtClean="0"/>
              <a:t>Network &amp; Security </a:t>
            </a:r>
            <a:br>
              <a:rPr lang="it-IT" dirty="0" smtClean="0"/>
            </a:br>
            <a:r>
              <a:rPr lang="it-IT" sz="3200" dirty="0" smtClean="0"/>
              <a:t>An </a:t>
            </a:r>
            <a:r>
              <a:rPr lang="it-IT" sz="3200" dirty="0" err="1" smtClean="0"/>
              <a:t>introduction</a:t>
            </a:r>
            <a:endParaRPr lang="it-IT" sz="3200" dirty="0"/>
          </a:p>
        </p:txBody>
      </p:sp>
      <p:sp>
        <p:nvSpPr>
          <p:cNvPr id="3" name="Sottotitolo 2"/>
          <p:cNvSpPr>
            <a:spLocks noGrp="1"/>
          </p:cNvSpPr>
          <p:nvPr>
            <p:ph type="subTitle" idx="1"/>
          </p:nvPr>
        </p:nvSpPr>
        <p:spPr/>
        <p:txBody>
          <a:bodyPr>
            <a:normAutofit/>
          </a:bodyPr>
          <a:lstStyle/>
          <a:p>
            <a:pPr eaLnBrk="1" fontAlgn="auto" hangingPunct="1">
              <a:spcAft>
                <a:spcPts val="0"/>
              </a:spcAft>
              <a:buFont typeface="Wingdings 2"/>
              <a:buNone/>
              <a:defRPr/>
            </a:pPr>
            <a:r>
              <a:rPr lang="it-IT" dirty="0" smtClean="0"/>
              <a:t>Prof. Giovambattista Ianni – Università della Calabria</a:t>
            </a:r>
            <a:endParaRPr lang="it-IT"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ATTACK - EXAMPLE</a:t>
            </a:r>
            <a:endParaRPr lang="it-IT" dirty="0"/>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DICTIONARY - III</a:t>
            </a:r>
            <a:endParaRPr lang="it-IT" dirty="0"/>
          </a:p>
        </p:txBody>
      </p:sp>
      <p:sp>
        <p:nvSpPr>
          <p:cNvPr id="3" name="Segnaposto contenuto 2"/>
          <p:cNvSpPr>
            <a:spLocks noGrp="1"/>
          </p:cNvSpPr>
          <p:nvPr>
            <p:ph idx="1"/>
          </p:nvPr>
        </p:nvSpPr>
        <p:spPr>
          <a:xfrm>
            <a:off x="457200" y="1495425"/>
            <a:ext cx="8229600" cy="4454525"/>
          </a:xfrm>
        </p:spPr>
        <p:txBody>
          <a:bodyPr>
            <a:normAutofit/>
          </a:bodyPr>
          <a:lstStyle/>
          <a:p>
            <a:pPr marL="0" indent="0" eaLnBrk="1" fontAlgn="auto" hangingPunct="1">
              <a:spcAft>
                <a:spcPts val="0"/>
              </a:spcAft>
              <a:buFont typeface="Wingdings" pitchFamily="2" charset="2"/>
              <a:buNone/>
              <a:defRPr/>
            </a:pPr>
            <a:r>
              <a:rPr lang="it-IT" b="1" dirty="0" smtClean="0">
                <a:solidFill>
                  <a:schemeClr val="accent2"/>
                </a:solidFill>
              </a:rPr>
              <a:t>The </a:t>
            </a:r>
            <a:r>
              <a:rPr lang="it-IT" b="1" dirty="0" err="1" smtClean="0">
                <a:solidFill>
                  <a:schemeClr val="accent2"/>
                </a:solidFill>
              </a:rPr>
              <a:t>possible</a:t>
            </a:r>
            <a:r>
              <a:rPr lang="it-IT" b="1" dirty="0" smtClean="0">
                <a:solidFill>
                  <a:schemeClr val="accent2"/>
                </a:solidFill>
              </a:rPr>
              <a:t> </a:t>
            </a:r>
            <a:r>
              <a:rPr lang="it-IT" b="1" dirty="0" err="1" smtClean="0">
                <a:solidFill>
                  <a:schemeClr val="accent2"/>
                </a:solidFill>
              </a:rPr>
              <a:t>moves</a:t>
            </a:r>
            <a:r>
              <a:rPr lang="it-IT" b="1" dirty="0" smtClean="0">
                <a:solidFill>
                  <a:schemeClr val="accent2"/>
                </a:solidFill>
              </a:rPr>
              <a:t>  (Attack </a:t>
            </a:r>
            <a:r>
              <a:rPr lang="it-IT" b="1" dirty="0" err="1" smtClean="0">
                <a:solidFill>
                  <a:schemeClr val="accent2"/>
                </a:solidFill>
              </a:rPr>
              <a:t>types</a:t>
            </a:r>
            <a:r>
              <a:rPr lang="it-IT" b="1" dirty="0" smtClean="0">
                <a:solidFill>
                  <a:schemeClr val="accent2"/>
                </a:solidFill>
              </a:rPr>
              <a:t>):</a:t>
            </a:r>
          </a:p>
          <a:p>
            <a:pPr lvl="1" eaLnBrk="1" fontAlgn="auto" hangingPunct="1">
              <a:spcAft>
                <a:spcPts val="0"/>
              </a:spcAft>
              <a:buFont typeface="Wingdings 2"/>
              <a:buChar char=""/>
              <a:defRPr/>
            </a:pPr>
            <a:r>
              <a:rPr lang="it-IT" dirty="0" smtClean="0"/>
              <a:t>Attacks to </a:t>
            </a:r>
            <a:r>
              <a:rPr lang="it-IT" dirty="0" err="1" smtClean="0"/>
              <a:t>integrity</a:t>
            </a:r>
            <a:endParaRPr lang="it-IT" dirty="0" smtClean="0"/>
          </a:p>
          <a:p>
            <a:pPr lvl="2" eaLnBrk="1" fontAlgn="auto" hangingPunct="1">
              <a:spcAft>
                <a:spcPts val="0"/>
              </a:spcAft>
              <a:buFont typeface="Wingdings 2"/>
              <a:buChar char=""/>
              <a:defRPr/>
            </a:pPr>
            <a:r>
              <a:rPr lang="it-IT" dirty="0" smtClean="0"/>
              <a:t>Data </a:t>
            </a:r>
            <a:r>
              <a:rPr lang="it-IT" dirty="0" err="1" smtClean="0"/>
              <a:t>counterfeiting</a:t>
            </a:r>
            <a:r>
              <a:rPr lang="it-IT" dirty="0" smtClean="0"/>
              <a:t>, </a:t>
            </a:r>
            <a:r>
              <a:rPr lang="it-IT" dirty="0" err="1" smtClean="0"/>
              <a:t>identity</a:t>
            </a:r>
            <a:r>
              <a:rPr lang="it-IT" dirty="0" smtClean="0"/>
              <a:t> </a:t>
            </a:r>
            <a:r>
              <a:rPr lang="it-IT" dirty="0" err="1" smtClean="0"/>
              <a:t>theft</a:t>
            </a:r>
            <a:endParaRPr lang="it-IT" dirty="0" smtClean="0"/>
          </a:p>
          <a:p>
            <a:pPr lvl="1" eaLnBrk="1" fontAlgn="auto" hangingPunct="1">
              <a:spcAft>
                <a:spcPts val="0"/>
              </a:spcAft>
              <a:buFont typeface="Wingdings 2"/>
              <a:buChar char=""/>
              <a:defRPr/>
            </a:pPr>
            <a:r>
              <a:rPr lang="it-IT" dirty="0" smtClean="0"/>
              <a:t>Attacks to </a:t>
            </a:r>
            <a:r>
              <a:rPr lang="it-IT" dirty="0" err="1" smtClean="0"/>
              <a:t>confidentiality</a:t>
            </a:r>
            <a:endParaRPr lang="it-IT" dirty="0" smtClean="0"/>
          </a:p>
          <a:p>
            <a:pPr lvl="2" eaLnBrk="1" fontAlgn="auto" hangingPunct="1">
              <a:spcAft>
                <a:spcPts val="0"/>
              </a:spcAft>
              <a:buFont typeface="Wingdings 2"/>
              <a:buChar char=""/>
              <a:defRPr/>
            </a:pPr>
            <a:r>
              <a:rPr lang="it-IT" dirty="0" err="1" smtClean="0"/>
              <a:t>Weak</a:t>
            </a:r>
            <a:r>
              <a:rPr lang="it-IT" dirty="0" smtClean="0"/>
              <a:t> and strong information </a:t>
            </a:r>
            <a:r>
              <a:rPr lang="it-IT" dirty="0" err="1" smtClean="0"/>
              <a:t>theft</a:t>
            </a:r>
            <a:endParaRPr lang="it-IT" dirty="0" smtClean="0"/>
          </a:p>
          <a:p>
            <a:pPr lvl="1" eaLnBrk="1" fontAlgn="auto" hangingPunct="1">
              <a:spcAft>
                <a:spcPts val="0"/>
              </a:spcAft>
              <a:buFont typeface="Wingdings 2"/>
              <a:buChar char=""/>
              <a:defRPr/>
            </a:pPr>
            <a:r>
              <a:rPr lang="it-IT" dirty="0" smtClean="0"/>
              <a:t>Attacks to the </a:t>
            </a:r>
            <a:r>
              <a:rPr lang="it-IT" dirty="0" err="1" smtClean="0"/>
              <a:t>quality</a:t>
            </a:r>
            <a:r>
              <a:rPr lang="it-IT" dirty="0" smtClean="0"/>
              <a:t> of service </a:t>
            </a:r>
          </a:p>
          <a:p>
            <a:pPr lvl="2" eaLnBrk="1" fontAlgn="auto" hangingPunct="1">
              <a:spcAft>
                <a:spcPts val="0"/>
              </a:spcAft>
              <a:buFont typeface="Wingdings 2"/>
              <a:buChar char=""/>
              <a:defRPr/>
            </a:pPr>
            <a:r>
              <a:rPr lang="it-IT" dirty="0" smtClean="0"/>
              <a:t>(Distributed) </a:t>
            </a:r>
            <a:r>
              <a:rPr lang="it-IT" dirty="0" err="1" smtClean="0"/>
              <a:t>Denial</a:t>
            </a:r>
            <a:r>
              <a:rPr lang="it-IT" dirty="0" smtClean="0"/>
              <a:t> of service</a:t>
            </a:r>
          </a:p>
          <a:p>
            <a:pPr eaLnBrk="1" fontAlgn="auto" hangingPunct="1">
              <a:spcAft>
                <a:spcPts val="0"/>
              </a:spcAft>
              <a:buFont typeface="Wingdings 2"/>
              <a:buChar char=""/>
              <a:defRPr/>
            </a:pPr>
            <a:endParaRPr lang="it-IT" dirty="0" smtClean="0"/>
          </a:p>
          <a:p>
            <a:pPr eaLnBrk="1" fontAlgn="auto" hangingPunct="1">
              <a:spcAft>
                <a:spcPts val="0"/>
              </a:spcAft>
              <a:buFont typeface="Wingdings 2"/>
              <a:buChar char=""/>
              <a:defRPr/>
            </a:pPr>
            <a:r>
              <a:rPr lang="it-IT" dirty="0" err="1" smtClean="0"/>
              <a:t>Authenticity</a:t>
            </a:r>
            <a:r>
              <a:rPr lang="it-IT" dirty="0" smtClean="0"/>
              <a:t>, </a:t>
            </a:r>
            <a:r>
              <a:rPr lang="it-IT" dirty="0" err="1" smtClean="0"/>
              <a:t>accountability</a:t>
            </a:r>
            <a:endParaRPr lang="it-IT"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smtClean="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smtClean="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smtClean="0"/>
          </a:p>
          <a:p>
            <a:pPr eaLnBrk="1" hangingPunct="1">
              <a:lnSpc>
                <a:spcPct val="90000"/>
              </a:lnSpc>
              <a:buFont typeface="Wingdings" panose="05000000000000000000" pitchFamily="2" charset="2"/>
              <a:buNone/>
            </a:pPr>
            <a:r>
              <a:rPr lang="en-AU" altLang="it-IT" b="1" dirty="0" smtClean="0"/>
              <a:t>					—</a:t>
            </a:r>
            <a:r>
              <a:rPr lang="en-AU" altLang="it-IT" b="1" i="1" dirty="0" smtClean="0"/>
              <a:t>The Art of War, </a:t>
            </a:r>
            <a:r>
              <a:rPr lang="en-AU" altLang="it-IT" b="1" dirty="0" smtClean="0"/>
              <a:t>Sun Tzu</a:t>
            </a:r>
            <a:endParaRPr lang="en-AU" altLang="it-IT" dirty="0" smtClean="0"/>
          </a:p>
          <a:p>
            <a:pPr eaLnBrk="1" hangingPunct="1">
              <a:lnSpc>
                <a:spcPct val="90000"/>
              </a:lnSpc>
            </a:pPr>
            <a:endParaRPr lang="en-AU" altLang="it-IT" dirty="0" smtClean="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PARANOID vs </a:t>
            </a:r>
            <a:r>
              <a:rPr lang="it-IT" dirty="0" err="1" smtClean="0"/>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smtClean="0"/>
              <a:t>Estimated</a:t>
            </a:r>
            <a:r>
              <a:rPr lang="it-IT" sz="2800" dirty="0" smtClean="0"/>
              <a:t> Money </a:t>
            </a:r>
            <a:r>
              <a:rPr lang="it-IT" sz="2800" dirty="0" err="1" smtClean="0"/>
              <a:t>loss</a:t>
            </a:r>
            <a:r>
              <a:rPr lang="it-IT" sz="2800" dirty="0" smtClean="0"/>
              <a:t> per </a:t>
            </a:r>
            <a:r>
              <a:rPr lang="it-IT" sz="2800" dirty="0" err="1" smtClean="0"/>
              <a:t>year</a:t>
            </a:r>
            <a:r>
              <a:rPr lang="it-IT" sz="2800" dirty="0" smtClean="0"/>
              <a:t> due to security </a:t>
            </a:r>
            <a:r>
              <a:rPr lang="it-IT" sz="2800" dirty="0" err="1" smtClean="0"/>
              <a:t>breaches</a:t>
            </a:r>
            <a:r>
              <a:rPr lang="it-IT" sz="2800" dirty="0" smtClean="0"/>
              <a:t> in </a:t>
            </a:r>
            <a:r>
              <a:rPr lang="it-IT" sz="2800" dirty="0" err="1" smtClean="0"/>
              <a:t>your</a:t>
            </a:r>
            <a:r>
              <a:rPr lang="it-IT" sz="2800" dirty="0" smtClean="0"/>
              <a:t> company = L</a:t>
            </a:r>
          </a:p>
          <a:p>
            <a:pPr eaLnBrk="1" fontAlgn="auto" hangingPunct="1">
              <a:spcAft>
                <a:spcPts val="0"/>
              </a:spcAft>
              <a:buFont typeface="Wingdings 2"/>
              <a:buChar char=""/>
              <a:defRPr/>
            </a:pPr>
            <a:r>
              <a:rPr lang="it-IT" sz="2800" dirty="0" err="1" smtClean="0"/>
              <a:t>Estimated</a:t>
            </a:r>
            <a:r>
              <a:rPr lang="it-IT" sz="2800" dirty="0" smtClean="0"/>
              <a:t> </a:t>
            </a:r>
            <a:r>
              <a:rPr lang="it-IT" sz="2800" dirty="0" err="1" smtClean="0"/>
              <a:t>cost</a:t>
            </a:r>
            <a:r>
              <a:rPr lang="it-IT" sz="2800" dirty="0" smtClean="0"/>
              <a:t> of security (new firewalls, etc.) = S</a:t>
            </a:r>
          </a:p>
          <a:p>
            <a:pPr eaLnBrk="1" fontAlgn="auto" hangingPunct="1">
              <a:spcAft>
                <a:spcPts val="0"/>
              </a:spcAft>
              <a:buFont typeface="Wingdings 2"/>
              <a:buChar char=""/>
              <a:defRPr/>
            </a:pPr>
            <a:r>
              <a:rPr lang="it-IT" sz="2800" dirty="0" err="1" smtClean="0"/>
              <a:t>Estimated</a:t>
            </a:r>
            <a:r>
              <a:rPr lang="it-IT" sz="2800" dirty="0" smtClean="0"/>
              <a:t> Money </a:t>
            </a:r>
            <a:r>
              <a:rPr lang="it-IT" sz="2800" dirty="0" err="1" smtClean="0"/>
              <a:t>loss</a:t>
            </a:r>
            <a:r>
              <a:rPr lang="it-IT" sz="2800" dirty="0" smtClean="0"/>
              <a:t> per </a:t>
            </a:r>
            <a:r>
              <a:rPr lang="it-IT" sz="2800" dirty="0" err="1" smtClean="0"/>
              <a:t>year</a:t>
            </a:r>
            <a:r>
              <a:rPr lang="it-IT" sz="2800" dirty="0" smtClean="0"/>
              <a:t> due to </a:t>
            </a:r>
            <a:r>
              <a:rPr lang="it-IT" sz="2800" dirty="0" err="1" smtClean="0"/>
              <a:t>uncontrolled</a:t>
            </a:r>
            <a:r>
              <a:rPr lang="it-IT" sz="2800" dirty="0" smtClean="0"/>
              <a:t> </a:t>
            </a:r>
            <a:r>
              <a:rPr lang="it-IT" sz="2800" dirty="0" err="1" smtClean="0"/>
              <a:t>system</a:t>
            </a:r>
            <a:r>
              <a:rPr lang="it-IT" sz="2800" dirty="0"/>
              <a:t> </a:t>
            </a:r>
            <a:r>
              <a:rPr lang="it-IT" sz="2800" dirty="0" err="1" smtClean="0"/>
              <a:t>administrator</a:t>
            </a:r>
            <a:r>
              <a:rPr lang="it-IT" sz="2800" dirty="0" smtClean="0"/>
              <a:t>/</a:t>
            </a:r>
            <a:r>
              <a:rPr lang="it-IT" sz="2800" dirty="0" err="1" smtClean="0"/>
              <a:t>programmers</a:t>
            </a:r>
            <a:r>
              <a:rPr lang="it-IT" sz="2800" dirty="0" smtClean="0"/>
              <a:t> </a:t>
            </a:r>
            <a:r>
              <a:rPr lang="it-IT" sz="2800" dirty="0" err="1" smtClean="0"/>
              <a:t>paranoidism</a:t>
            </a:r>
            <a:r>
              <a:rPr lang="it-IT" sz="2800" dirty="0" smtClean="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smtClean="0"/>
              <a:t>L &gt; S+D</a:t>
            </a:r>
            <a:endParaRPr lang="it-IT" sz="4000" dirty="0"/>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smtClean="0">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mtClean="0"/>
              <a:t>Security Service</a:t>
            </a:r>
            <a:endParaRPr lang="en-AU" smtClean="0"/>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smtClean="0"/>
              <a:t>enhance security of data processing systems and information transfers of an organization</a:t>
            </a:r>
          </a:p>
          <a:p>
            <a:pPr lvl="1" eaLnBrk="1" hangingPunct="1"/>
            <a:r>
              <a:rPr lang="en-US" altLang="it-IT" smtClean="0"/>
              <a:t>intended to counter security attacks</a:t>
            </a:r>
          </a:p>
          <a:p>
            <a:pPr lvl="1" eaLnBrk="1" hangingPunct="1"/>
            <a:r>
              <a:rPr lang="en-US" altLang="it-IT" smtClean="0"/>
              <a:t>using one or more security mechanisms </a:t>
            </a:r>
          </a:p>
          <a:p>
            <a:pPr lvl="1" eaLnBrk="1" hangingPunct="1"/>
            <a:r>
              <a:rPr lang="en-US" altLang="it-IT" smtClean="0"/>
              <a:t>often replicates functions normally associated with physical documents</a:t>
            </a:r>
          </a:p>
          <a:p>
            <a:pPr lvl="2" eaLnBrk="1" hangingPunct="1"/>
            <a:r>
              <a:rPr lang="en-US" altLang="it-IT" smtClean="0"/>
              <a:t>which, for example, have signatures, dates; need protection from disclosure, tampering, or destruction; be notarized or witnessed; be recorded or licensed</a:t>
            </a:r>
            <a:endParaRPr lang="en-AU" altLang="it-IT"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smtClean="0"/>
              <a:t>Security Services (X.800)</a:t>
            </a:r>
            <a:endParaRPr lang="en-AU" smtClean="0"/>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smtClean="0"/>
              <a:t>Authentication</a:t>
            </a:r>
            <a:r>
              <a:rPr lang="en-US" sz="2800" dirty="0" smtClean="0"/>
              <a:t> - </a:t>
            </a:r>
            <a:r>
              <a:rPr lang="en-AU" sz="2800" dirty="0" smtClean="0"/>
              <a:t>assurance that communicating entity is the one claimed</a:t>
            </a:r>
          </a:p>
          <a:p>
            <a:pPr lvl="1" eaLnBrk="1" fontAlgn="auto" hangingPunct="1">
              <a:lnSpc>
                <a:spcPct val="90000"/>
              </a:lnSpc>
              <a:spcAft>
                <a:spcPts val="0"/>
              </a:spcAft>
              <a:buFont typeface="Wingdings 2"/>
              <a:buChar char=""/>
              <a:defRPr/>
            </a:pPr>
            <a:r>
              <a:rPr lang="en-AU" sz="2400" dirty="0" smtClean="0"/>
              <a:t>have both peer-entity &amp; data origin authentication</a:t>
            </a:r>
          </a:p>
          <a:p>
            <a:pPr eaLnBrk="1" fontAlgn="auto" hangingPunct="1">
              <a:lnSpc>
                <a:spcPct val="90000"/>
              </a:lnSpc>
              <a:spcAft>
                <a:spcPts val="0"/>
              </a:spcAft>
              <a:buFont typeface="Wingdings 2"/>
              <a:buChar char=""/>
              <a:defRPr/>
            </a:pPr>
            <a:r>
              <a:rPr lang="en-US" sz="2800" b="1" dirty="0" smtClean="0"/>
              <a:t>Access Control</a:t>
            </a:r>
            <a:r>
              <a:rPr lang="en-US" sz="2800" dirty="0" smtClean="0"/>
              <a:t> - </a:t>
            </a:r>
            <a:r>
              <a:rPr lang="en-AU" sz="2800" dirty="0" smtClean="0"/>
              <a:t>prevention of the unauthorized use of a resource</a:t>
            </a:r>
          </a:p>
          <a:p>
            <a:pPr eaLnBrk="1" fontAlgn="auto" hangingPunct="1">
              <a:lnSpc>
                <a:spcPct val="90000"/>
              </a:lnSpc>
              <a:spcAft>
                <a:spcPts val="0"/>
              </a:spcAft>
              <a:buFont typeface="Wingdings 2"/>
              <a:buChar char=""/>
              <a:defRPr/>
            </a:pPr>
            <a:r>
              <a:rPr lang="en-US" sz="2800" b="1" dirty="0" smtClean="0"/>
              <a:t>Data Confidentiality</a:t>
            </a:r>
            <a:r>
              <a:rPr lang="en-US" sz="2800" dirty="0" smtClean="0"/>
              <a:t> –</a:t>
            </a:r>
            <a:r>
              <a:rPr lang="en-AU" sz="2800" dirty="0" smtClean="0"/>
              <a:t>protection of data from unauthorized disclosure</a:t>
            </a:r>
          </a:p>
          <a:p>
            <a:pPr eaLnBrk="1" fontAlgn="auto" hangingPunct="1">
              <a:lnSpc>
                <a:spcPct val="90000"/>
              </a:lnSpc>
              <a:spcAft>
                <a:spcPts val="0"/>
              </a:spcAft>
              <a:buFont typeface="Wingdings 2"/>
              <a:buChar char=""/>
              <a:defRPr/>
            </a:pPr>
            <a:r>
              <a:rPr lang="en-US" sz="2800" b="1" dirty="0" smtClean="0"/>
              <a:t>Data Integrity</a:t>
            </a:r>
            <a:r>
              <a:rPr lang="en-US" sz="2800" dirty="0" smtClean="0"/>
              <a:t> - </a:t>
            </a:r>
            <a:r>
              <a:rPr lang="en-AU" sz="2800" dirty="0" smtClean="0"/>
              <a:t>assurance that data received is as sent by an authorized entity</a:t>
            </a:r>
          </a:p>
          <a:p>
            <a:pPr eaLnBrk="1" fontAlgn="auto" hangingPunct="1">
              <a:lnSpc>
                <a:spcPct val="90000"/>
              </a:lnSpc>
              <a:spcAft>
                <a:spcPts val="0"/>
              </a:spcAft>
              <a:buFont typeface="Wingdings 2"/>
              <a:buChar char=""/>
              <a:defRPr/>
            </a:pPr>
            <a:r>
              <a:rPr lang="en-US" sz="2800" b="1" dirty="0" smtClean="0"/>
              <a:t>Non-Repudiation</a:t>
            </a:r>
            <a:r>
              <a:rPr lang="en-US" sz="2800" dirty="0" smtClean="0"/>
              <a:t> - </a:t>
            </a:r>
            <a:r>
              <a:rPr lang="en-AU" sz="2800" dirty="0" smtClean="0"/>
              <a:t>protection against denial by one of the parties in a communication</a:t>
            </a:r>
          </a:p>
          <a:p>
            <a:pPr eaLnBrk="1" fontAlgn="auto" hangingPunct="1">
              <a:spcAft>
                <a:spcPts val="0"/>
              </a:spcAft>
              <a:buFont typeface="Wingdings 2"/>
              <a:buChar char=""/>
              <a:defRPr/>
            </a:pPr>
            <a:r>
              <a:rPr lang="en-US" sz="2800" b="1" dirty="0" smtClean="0"/>
              <a:t>Availability</a:t>
            </a:r>
            <a:r>
              <a:rPr lang="en-US" sz="2800" dirty="0" smtClean="0"/>
              <a:t> – resource accessible/usable</a:t>
            </a: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Course Program</a:t>
            </a:r>
            <a:endParaRPr lang="it-IT" dirty="0"/>
          </a:p>
        </p:txBody>
      </p:sp>
      <p:sp>
        <p:nvSpPr>
          <p:cNvPr id="18435" name="Segnaposto contenuto 2"/>
          <p:cNvSpPr>
            <a:spLocks noGrp="1"/>
          </p:cNvSpPr>
          <p:nvPr>
            <p:ph idx="1"/>
          </p:nvPr>
        </p:nvSpPr>
        <p:spPr/>
        <p:txBody>
          <a:bodyPr>
            <a:normAutofit/>
          </a:bodyPr>
          <a:lstStyle/>
          <a:p>
            <a:r>
              <a:rPr lang="it-IT" sz="2800" dirty="0" smtClean="0"/>
              <a:t>Sicurezza </a:t>
            </a:r>
            <a:r>
              <a:rPr lang="it-IT" sz="2800" dirty="0"/>
              <a:t>a </a:t>
            </a:r>
            <a:r>
              <a:rPr lang="it-IT" sz="2800" dirty="0" err="1"/>
              <a:t>Layer</a:t>
            </a:r>
            <a:r>
              <a:rPr lang="it-IT" sz="2800" dirty="0"/>
              <a:t> </a:t>
            </a:r>
            <a:r>
              <a:rPr lang="it-IT" sz="2800" dirty="0" smtClean="0"/>
              <a:t>2</a:t>
            </a:r>
          </a:p>
          <a:p>
            <a:r>
              <a:rPr lang="it-IT" sz="2800" dirty="0" smtClean="0"/>
              <a:t>Tecniche </a:t>
            </a:r>
            <a:r>
              <a:rPr lang="it-IT" sz="2800" dirty="0"/>
              <a:t>di NAT e Firewall </a:t>
            </a:r>
            <a:r>
              <a:rPr lang="it-IT" sz="2800" dirty="0" err="1"/>
              <a:t>traversal</a:t>
            </a:r>
            <a:r>
              <a:rPr lang="it-IT" sz="2800" dirty="0"/>
              <a:t> </a:t>
            </a:r>
            <a:endParaRPr lang="it-IT" sz="2800" dirty="0" smtClean="0"/>
          </a:p>
          <a:p>
            <a:r>
              <a:rPr lang="it-IT" sz="2800" dirty="0" smtClean="0"/>
              <a:t>Protocolli </a:t>
            </a:r>
            <a:r>
              <a:rPr lang="it-IT" sz="2800" dirty="0"/>
              <a:t>di autenticazione e gestione delle password </a:t>
            </a:r>
            <a:endParaRPr lang="it-IT" sz="2800" dirty="0" smtClean="0"/>
          </a:p>
          <a:p>
            <a:r>
              <a:rPr lang="it-IT" sz="2800" dirty="0" smtClean="0"/>
              <a:t>VPN</a:t>
            </a:r>
            <a:r>
              <a:rPr lang="it-IT" sz="2800" dirty="0"/>
              <a:t>, </a:t>
            </a:r>
            <a:r>
              <a:rPr lang="it-IT" sz="2800" dirty="0" err="1"/>
              <a:t>IPSec</a:t>
            </a:r>
            <a:r>
              <a:rPr lang="it-IT" sz="2800" dirty="0"/>
              <a:t> </a:t>
            </a:r>
            <a:endParaRPr lang="it-IT" sz="2800" dirty="0" smtClean="0"/>
          </a:p>
          <a:p>
            <a:r>
              <a:rPr lang="it-IT" sz="2800" dirty="0" smtClean="0"/>
              <a:t>IPv6 </a:t>
            </a:r>
            <a:r>
              <a:rPr lang="it-IT" sz="2800" dirty="0"/>
              <a:t>e suoi problemi di </a:t>
            </a:r>
            <a:r>
              <a:rPr lang="it-IT" sz="2800" dirty="0" smtClean="0"/>
              <a:t>sicurezza</a:t>
            </a:r>
          </a:p>
          <a:p>
            <a:r>
              <a:rPr lang="it-IT" sz="2800" dirty="0" smtClean="0"/>
              <a:t>Varie ed eventuali (</a:t>
            </a:r>
            <a:r>
              <a:rPr lang="it-IT" sz="2800" dirty="0" err="1" smtClean="0"/>
              <a:t>DDoS</a:t>
            </a:r>
            <a:r>
              <a:rPr lang="it-IT" sz="2800" dirty="0" smtClean="0"/>
              <a:t>, etc.)</a:t>
            </a:r>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437112"/>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Immagin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5749256"/>
            <a:ext cx="11509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smtClean="0"/>
              <a:t>Security Mechanism</a:t>
            </a:r>
            <a:endParaRPr lang="en-AU" smtClean="0"/>
          </a:p>
        </p:txBody>
      </p:sp>
      <p:sp>
        <p:nvSpPr>
          <p:cNvPr id="47107" name="Rectangle 3"/>
          <p:cNvSpPr>
            <a:spLocks noGrp="1" noChangeArrowheads="1"/>
          </p:cNvSpPr>
          <p:nvPr>
            <p:ph idx="1"/>
          </p:nvPr>
        </p:nvSpPr>
        <p:spPr/>
        <p:txBody>
          <a:bodyPr/>
          <a:lstStyle/>
          <a:p>
            <a:pPr eaLnBrk="1" hangingPunct="1">
              <a:lnSpc>
                <a:spcPct val="90000"/>
              </a:lnSpc>
            </a:pPr>
            <a:r>
              <a:rPr lang="en-US" altLang="it-IT" smtClean="0"/>
              <a:t>feature designed to detect, prevent, or recover from a security attack</a:t>
            </a:r>
            <a:endParaRPr lang="en-AU" altLang="it-IT" smtClean="0"/>
          </a:p>
          <a:p>
            <a:pPr eaLnBrk="1" hangingPunct="1">
              <a:lnSpc>
                <a:spcPct val="90000"/>
              </a:lnSpc>
            </a:pPr>
            <a:r>
              <a:rPr lang="en-AU" altLang="it-IT" smtClean="0"/>
              <a:t>no single mechanism that will support all services required</a:t>
            </a:r>
          </a:p>
          <a:p>
            <a:pPr eaLnBrk="1" hangingPunct="1">
              <a:lnSpc>
                <a:spcPct val="90000"/>
              </a:lnSpc>
            </a:pPr>
            <a:r>
              <a:rPr lang="en-US" altLang="it-IT" smtClean="0"/>
              <a:t>however </a:t>
            </a:r>
            <a:r>
              <a:rPr lang="en-AU" altLang="it-IT" smtClean="0"/>
              <a:t>one particular element underlies many of the security mechanisms in use:</a:t>
            </a:r>
          </a:p>
          <a:p>
            <a:pPr lvl="1" eaLnBrk="1" hangingPunct="1">
              <a:lnSpc>
                <a:spcPct val="90000"/>
              </a:lnSpc>
            </a:pPr>
            <a:r>
              <a:rPr lang="en-AU" altLang="it-IT" b="1" smtClean="0"/>
              <a:t>cryptographic techniques</a:t>
            </a:r>
            <a:endParaRPr lang="en-AU" altLang="it-IT" smtClean="0"/>
          </a:p>
          <a:p>
            <a:pPr eaLnBrk="1" hangingPunct="1">
              <a:lnSpc>
                <a:spcPct val="90000"/>
              </a:lnSpc>
            </a:pPr>
            <a:r>
              <a:rPr lang="en-US" altLang="it-IT" smtClean="0"/>
              <a:t>hence our focus on this topic</a:t>
            </a:r>
            <a:endParaRPr lang="en-AU" altLang="it-IT" smtClean="0"/>
          </a:p>
          <a:p>
            <a:pPr eaLnBrk="1" hangingPunct="1">
              <a:lnSpc>
                <a:spcPct val="90000"/>
              </a:lnSpc>
            </a:pPr>
            <a:endParaRPr lang="en-AU" altLang="it-IT"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smtClean="0"/>
              <a:t>Security Mechanisms (X.800)</a:t>
            </a:r>
            <a:endParaRPr lang="en-AU" smtClean="0"/>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smtClean="0"/>
              <a:t>specific security mechanisms:</a:t>
            </a:r>
          </a:p>
          <a:p>
            <a:pPr lvl="1" eaLnBrk="1" hangingPunct="1">
              <a:lnSpc>
                <a:spcPct val="90000"/>
              </a:lnSpc>
            </a:pPr>
            <a:r>
              <a:rPr lang="en-US" altLang="it-IT" smtClean="0"/>
              <a:t>encipherment, digital signatures, access controls, data integrity, authentication exchange, traffic padding, routing control, notarization</a:t>
            </a:r>
            <a:endParaRPr lang="en-AU" altLang="it-IT" smtClean="0"/>
          </a:p>
          <a:p>
            <a:pPr eaLnBrk="1" hangingPunct="1">
              <a:lnSpc>
                <a:spcPct val="90000"/>
              </a:lnSpc>
            </a:pPr>
            <a:r>
              <a:rPr lang="en-AU" altLang="it-IT" sz="3600" smtClean="0"/>
              <a:t>pervasive security mechanisms:</a:t>
            </a:r>
          </a:p>
          <a:p>
            <a:pPr lvl="1" eaLnBrk="1" hangingPunct="1">
              <a:lnSpc>
                <a:spcPct val="90000"/>
              </a:lnSpc>
            </a:pPr>
            <a:r>
              <a:rPr lang="en-US" altLang="it-IT" smtClean="0"/>
              <a:t>trusted functionality, security labels, event detection, security audit trails, security recovery</a:t>
            </a:r>
            <a:endParaRPr lang="en-AU" altLang="it-IT" smtClean="0"/>
          </a:p>
          <a:p>
            <a:pPr eaLnBrk="1" hangingPunct="1">
              <a:lnSpc>
                <a:spcPct val="90000"/>
              </a:lnSpc>
              <a:buFont typeface="Wingdings" panose="05000000000000000000" pitchFamily="2" charset="2"/>
              <a:buNone/>
            </a:pPr>
            <a:endParaRPr lang="en-AU" altLang="it-IT"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smtClean="0"/>
              <a:t>Model for Network Security</a:t>
            </a:r>
            <a:endParaRPr lang="en-AU" smtClean="0"/>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smtClean="0"/>
              <a:t>Model for Network Access Security</a:t>
            </a:r>
            <a:endParaRPr lang="en-AU" sz="4000" smtClean="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FOOD of the </a:t>
            </a:r>
            <a:r>
              <a:rPr lang="it-IT" dirty="0" err="1" smtClean="0"/>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LOGICAL FALLACY of the </a:t>
            </a:r>
            <a:r>
              <a:rPr lang="it-IT" dirty="0" err="1" smtClean="0"/>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LOGICAL FALLACY of the </a:t>
            </a:r>
            <a:r>
              <a:rPr lang="it-IT" dirty="0" err="1" smtClean="0"/>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smtClean="0"/>
              <a:t>Cryptography and Network Security</a:t>
            </a:r>
            <a:br>
              <a:rPr lang="en-US" dirty="0" smtClean="0"/>
            </a:br>
            <a:r>
              <a:rPr lang="en-US" dirty="0" smtClean="0"/>
              <a:t>Chapter 1</a:t>
            </a:r>
            <a:endParaRPr lang="en-AU" dirty="0" smtClean="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smtClean="0"/>
              <a:t>Fifth Edition</a:t>
            </a:r>
          </a:p>
          <a:p>
            <a:pPr eaLnBrk="1" fontAlgn="auto" hangingPunct="1">
              <a:spcAft>
                <a:spcPts val="0"/>
              </a:spcAft>
              <a:buFont typeface="Wingdings" pitchFamily="2" charset="2"/>
              <a:buNone/>
              <a:defRPr/>
            </a:pPr>
            <a:r>
              <a:rPr lang="en-US" smtClean="0"/>
              <a:t>by William Stallings	</a:t>
            </a:r>
          </a:p>
          <a:p>
            <a:pPr eaLnBrk="1" fontAlgn="auto" hangingPunct="1">
              <a:spcAft>
                <a:spcPts val="0"/>
              </a:spcAft>
              <a:buFont typeface="Wingdings" pitchFamily="2" charset="2"/>
              <a:buNone/>
              <a:defRPr/>
            </a:pPr>
            <a:endParaRPr lang="en-US" smtClean="0"/>
          </a:p>
          <a:p>
            <a:pPr eaLnBrk="1" fontAlgn="auto" hangingPunct="1">
              <a:spcAft>
                <a:spcPts val="0"/>
              </a:spcAft>
              <a:buFont typeface="Wingdings" pitchFamily="2" charset="2"/>
              <a:buNone/>
              <a:defRPr/>
            </a:pPr>
            <a:r>
              <a:rPr lang="en-US" smtClean="0"/>
              <a:t>Lecture slides by Lawrie Brown</a:t>
            </a:r>
            <a:endParaRPr lang="en-AU"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Cryptographic algorithms</a:t>
            </a:r>
          </a:p>
          <a:p>
            <a:pPr lvl="1" eaLnBrk="1" hangingPunct="1">
              <a:buFont typeface="Wingdings" panose="05000000000000000000" pitchFamily="2" charset="2"/>
              <a:buChar char="l"/>
            </a:pPr>
            <a:r>
              <a:rPr lang="en-US" altLang="it-IT" smtClean="0">
                <a:ea typeface="MS PGothic" panose="020B0600070205080204" pitchFamily="34" charset="-128"/>
              </a:rPr>
              <a:t>symmetric ciphers</a:t>
            </a:r>
          </a:p>
          <a:p>
            <a:pPr lvl="1" eaLnBrk="1" hangingPunct="1">
              <a:buFont typeface="Wingdings" panose="05000000000000000000" pitchFamily="2" charset="2"/>
              <a:buChar char="l"/>
            </a:pPr>
            <a:r>
              <a:rPr lang="en-US" altLang="it-IT" smtClean="0">
                <a:ea typeface="MS PGothic" panose="020B0600070205080204" pitchFamily="34" charset="-128"/>
              </a:rPr>
              <a:t>asymmetric encryption</a:t>
            </a:r>
          </a:p>
          <a:p>
            <a:pPr lvl="1" eaLnBrk="1" hangingPunct="1">
              <a:buFont typeface="Wingdings" panose="05000000000000000000" pitchFamily="2" charset="2"/>
              <a:buChar char="l"/>
            </a:pPr>
            <a:r>
              <a:rPr lang="en-US" altLang="it-IT" smtClean="0">
                <a:ea typeface="MS PGothic" panose="020B0600070205080204" pitchFamily="34" charset="-128"/>
              </a:rPr>
              <a:t>hash functions</a:t>
            </a:r>
          </a:p>
          <a:p>
            <a:pPr eaLnBrk="1" hangingPunct="1">
              <a:buFont typeface="Wingdings" panose="05000000000000000000" pitchFamily="2" charset="2"/>
              <a:buChar char="Ø"/>
            </a:pPr>
            <a:r>
              <a:rPr lang="en-US" altLang="it-IT" smtClean="0">
                <a:ea typeface="MS PGothic" panose="020B0600070205080204" pitchFamily="34" charset="-128"/>
              </a:rPr>
              <a:t>Mutual Trust</a:t>
            </a:r>
          </a:p>
          <a:p>
            <a:pPr eaLnBrk="1" hangingPunct="1">
              <a:buFont typeface="Wingdings" panose="05000000000000000000" pitchFamily="2" charset="2"/>
              <a:buChar char="Ø"/>
            </a:pPr>
            <a:r>
              <a:rPr lang="en-US" altLang="it-IT" smtClean="0">
                <a:ea typeface="MS PGothic" panose="020B0600070205080204" pitchFamily="34" charset="-128"/>
              </a:rPr>
              <a:t>Network Security</a:t>
            </a:r>
          </a:p>
          <a:p>
            <a:pPr eaLnBrk="1" hangingPunct="1">
              <a:buFont typeface="Wingdings" panose="05000000000000000000" pitchFamily="2" charset="2"/>
              <a:buChar char="Ø"/>
            </a:pPr>
            <a:r>
              <a:rPr lang="en-US" altLang="it-IT" smtClean="0">
                <a:ea typeface="MS PGothic" panose="020B0600070205080204" pitchFamily="34" charset="-128"/>
              </a:rPr>
              <a:t>Computer Security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smtClean="0">
                <a:ea typeface="MS PGothic" panose="020B0600070205080204" pitchFamily="34" charset="-128"/>
              </a:rPr>
              <a:t>Internet Society (ISOC)</a:t>
            </a:r>
          </a:p>
          <a:p>
            <a:pPr eaLnBrk="1" hangingPunct="1">
              <a:buFont typeface="Wingdings" panose="05000000000000000000" pitchFamily="2" charset="2"/>
              <a:buChar char="Ø"/>
            </a:pPr>
            <a:r>
              <a:rPr lang="en-US" altLang="it-IT" smtClean="0">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smtClean="0">
                <a:ea typeface="MS PGothic" panose="020B0600070205080204" pitchFamily="34" charset="-128"/>
              </a:rPr>
              <a:t>International Organization for Standardization (ISO)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NERD THING of the </a:t>
            </a:r>
            <a:r>
              <a:rPr lang="it-IT" dirty="0" err="1" smtClean="0"/>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772816"/>
            <a:ext cx="5633814" cy="276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smtClean="0"/>
              <a:t>Chapter 1 – Introduction</a:t>
            </a:r>
            <a:endParaRPr lang="en-AU" smtClean="0"/>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smtClean="0"/>
              <a:t>The combination of space, time, and strength that must be considered as the basic elements of this theory of defense makes this a fairly complicated matter. Consequently, it is not easy to find a fixed point of departure.</a:t>
            </a:r>
            <a:r>
              <a:rPr lang="en-AU" altLang="it-IT" i="1" smtClean="0"/>
              <a:t>. </a:t>
            </a:r>
          </a:p>
          <a:p>
            <a:pPr eaLnBrk="1" hangingPunct="1">
              <a:lnSpc>
                <a:spcPct val="90000"/>
              </a:lnSpc>
              <a:buFont typeface="Wingdings" panose="05000000000000000000" pitchFamily="2" charset="2"/>
              <a:buNone/>
            </a:pPr>
            <a:r>
              <a:rPr lang="en-AU" altLang="it-IT" b="1" smtClean="0"/>
              <a:t>	— </a:t>
            </a:r>
            <a:r>
              <a:rPr lang="en-US" altLang="it-IT" b="1" i="1" smtClean="0"/>
              <a:t>On War, Carl Von Clausewitz</a:t>
            </a:r>
            <a:endParaRPr lang="en-AU" altLang="it-IT" smtClean="0"/>
          </a:p>
          <a:p>
            <a:pPr eaLnBrk="1" hangingPunct="1">
              <a:lnSpc>
                <a:spcPct val="90000"/>
              </a:lnSpc>
            </a:pPr>
            <a:endParaRPr lang="en-AU" altLang="it-IT"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mtClean="0"/>
              <a:t>Computer Security</a:t>
            </a:r>
            <a:endParaRPr lang="en-AU" smtClean="0"/>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smtClean="0"/>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smtClean="0">
                <a:ea typeface="MS PGothic" panose="020B0600070205080204" pitchFamily="34" charset="-128"/>
              </a:rPr>
              <a:t>Low</a:t>
            </a:r>
          </a:p>
          <a:p>
            <a:pPr lvl="1" eaLnBrk="1" hangingPunct="1">
              <a:buFont typeface="Wingdings" panose="05000000000000000000" pitchFamily="2" charset="2"/>
              <a:buChar char="l"/>
            </a:pPr>
            <a:r>
              <a:rPr lang="en-US" altLang="it-IT" smtClean="0">
                <a:ea typeface="MS PGothic" panose="020B0600070205080204" pitchFamily="34" charset="-128"/>
              </a:rPr>
              <a:t>Moderate</a:t>
            </a:r>
          </a:p>
          <a:p>
            <a:pPr lvl="1" eaLnBrk="1" hangingPunct="1">
              <a:buFont typeface="Wingdings" panose="05000000000000000000" pitchFamily="2" charset="2"/>
              <a:buChar char="l"/>
            </a:pPr>
            <a:r>
              <a:rPr lang="en-US" altLang="it-IT" smtClean="0">
                <a:ea typeface="MS PGothic" panose="020B0600070205080204" pitchFamily="34" charset="-128"/>
              </a:rPr>
              <a:t>High</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smtClean="0"/>
              <a:t>confidentiality – student grades</a:t>
            </a:r>
          </a:p>
          <a:p>
            <a:pPr eaLnBrk="1" hangingPunct="1"/>
            <a:r>
              <a:rPr lang="en-US" altLang="it-IT" smtClean="0"/>
              <a:t>integrity – patient information</a:t>
            </a:r>
          </a:p>
          <a:p>
            <a:pPr eaLnBrk="1" hangingPunct="1"/>
            <a:r>
              <a:rPr lang="en-US" altLang="it-IT" smtClean="0"/>
              <a:t>availability – authentication service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smtClean="0"/>
              <a:t>OSI Security Architecture</a:t>
            </a:r>
            <a:endParaRPr lang="en-AU" smtClean="0"/>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smtClean="0"/>
              <a:t>ITU-T X.800 “Security Architecture for OSI”</a:t>
            </a:r>
          </a:p>
          <a:p>
            <a:pPr eaLnBrk="1" hangingPunct="1"/>
            <a:r>
              <a:rPr lang="en-US" altLang="it-IT" smtClean="0"/>
              <a:t>defines a systematic way of defining and providing security requirements</a:t>
            </a:r>
          </a:p>
          <a:p>
            <a:pPr eaLnBrk="1" hangingPunct="1"/>
            <a:r>
              <a:rPr lang="en-US" altLang="it-IT" smtClean="0"/>
              <a:t>for us it provides a useful, if abstract, overview of concepts we will study</a:t>
            </a:r>
            <a:endParaRPr lang="en-AU" altLang="it-IT" smtClean="0"/>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smtClean="0"/>
              <a:t>Security Services</a:t>
            </a:r>
            <a:endParaRPr lang="en-AU" smtClean="0"/>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smtClean="0"/>
              <a:t>X.800:</a:t>
            </a:r>
          </a:p>
          <a:p>
            <a:pPr lvl="1" eaLnBrk="1" hangingPunct="1">
              <a:lnSpc>
                <a:spcPct val="90000"/>
              </a:lnSpc>
              <a:buFont typeface="Wingdings" panose="05000000000000000000" pitchFamily="2" charset="2"/>
              <a:buNone/>
            </a:pPr>
            <a:r>
              <a:rPr lang="en-AU" altLang="it-IT" smtClean="0"/>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smtClean="0"/>
          </a:p>
          <a:p>
            <a:pPr eaLnBrk="1" hangingPunct="1">
              <a:lnSpc>
                <a:spcPct val="90000"/>
              </a:lnSpc>
            </a:pPr>
            <a:r>
              <a:rPr lang="en-AU" altLang="it-IT" smtClean="0"/>
              <a:t>RFC 2828:</a:t>
            </a:r>
          </a:p>
          <a:p>
            <a:pPr lvl="1" eaLnBrk="1" hangingPunct="1">
              <a:lnSpc>
                <a:spcPct val="90000"/>
              </a:lnSpc>
              <a:buFont typeface="Wingdings" panose="05000000000000000000" pitchFamily="2" charset="2"/>
              <a:buNone/>
            </a:pPr>
            <a:r>
              <a:rPr lang="en-AU" altLang="it-IT" smtClean="0"/>
              <a:t>“a processing or communication service provided by a system to give a specific kind of protection to system resources”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smtClean="0"/>
              <a:t>Model for Network Security</a:t>
            </a:r>
            <a:endParaRPr lang="en-AU" smtClean="0"/>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smtClean="0">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specify a protocol enabling the principals to use the transformation and secret information for a security service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smtClean="0"/>
              <a:t>Model for Network Access Security</a:t>
            </a:r>
            <a:endParaRPr lang="en-AU" sz="4000" smtClean="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smtClean="0">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implement security controls to ensure only authorised users access designated information or resources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smtClean="0"/>
              <a:t>Summary</a:t>
            </a:r>
            <a:endParaRPr lang="en-AU" smtClean="0"/>
          </a:p>
        </p:txBody>
      </p:sp>
      <p:sp>
        <p:nvSpPr>
          <p:cNvPr id="86019" name="Rectangle 3"/>
          <p:cNvSpPr>
            <a:spLocks noGrp="1" noChangeArrowheads="1"/>
          </p:cNvSpPr>
          <p:nvPr>
            <p:ph idx="1"/>
          </p:nvPr>
        </p:nvSpPr>
        <p:spPr/>
        <p:txBody>
          <a:bodyPr/>
          <a:lstStyle/>
          <a:p>
            <a:pPr eaLnBrk="1" hangingPunct="1"/>
            <a:r>
              <a:rPr lang="en-US" altLang="it-IT" smtClean="0"/>
              <a:t>topic roadmap &amp; standards organizations</a:t>
            </a:r>
          </a:p>
          <a:p>
            <a:pPr eaLnBrk="1" hangingPunct="1"/>
            <a:r>
              <a:rPr lang="en-US" altLang="it-IT" smtClean="0"/>
              <a:t>security concepts:</a:t>
            </a:r>
          </a:p>
          <a:p>
            <a:pPr lvl="1" eaLnBrk="1" hangingPunct="1"/>
            <a:r>
              <a:rPr lang="en-US" altLang="it-IT" smtClean="0"/>
              <a:t>confidentiality, integrity, availability</a:t>
            </a:r>
          </a:p>
          <a:p>
            <a:pPr eaLnBrk="1" hangingPunct="1"/>
            <a:r>
              <a:rPr lang="en-US" altLang="it-IT" smtClean="0"/>
              <a:t>X.800 security architecture</a:t>
            </a:r>
          </a:p>
          <a:p>
            <a:pPr eaLnBrk="1" hangingPunct="1"/>
            <a:r>
              <a:rPr lang="en-US" altLang="it-IT" smtClean="0"/>
              <a:t>security attacks, services, mechanisms</a:t>
            </a:r>
          </a:p>
          <a:p>
            <a:pPr eaLnBrk="1" hangingPunct="1"/>
            <a:r>
              <a:rPr lang="en-US" altLang="it-IT" smtClean="0"/>
              <a:t>models for network (access) security</a:t>
            </a:r>
            <a:endParaRPr lang="en-AU" altLang="it-IT"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DICTIONARY - I</a:t>
            </a:r>
            <a:endParaRPr lang="it-IT" dirty="0"/>
          </a:p>
        </p:txBody>
      </p:sp>
      <p:sp>
        <p:nvSpPr>
          <p:cNvPr id="22531" name="Segnaposto contenuto 2"/>
          <p:cNvSpPr>
            <a:spLocks noGrp="1"/>
          </p:cNvSpPr>
          <p:nvPr>
            <p:ph idx="1"/>
          </p:nvPr>
        </p:nvSpPr>
        <p:spPr>
          <a:xfrm>
            <a:off x="457200" y="1495425"/>
            <a:ext cx="8229600" cy="4454525"/>
          </a:xfrm>
        </p:spPr>
        <p:txBody>
          <a:bodyPr/>
          <a:lstStyle/>
          <a:p>
            <a:pPr marL="0" indent="0" eaLnBrk="1" hangingPunct="1">
              <a:buFont typeface="Wingdings" panose="05000000000000000000" pitchFamily="2" charset="2"/>
              <a:buNone/>
            </a:pPr>
            <a:endParaRPr lang="it-IT" altLang="it-IT" b="1" dirty="0" smtClean="0">
              <a:solidFill>
                <a:schemeClr val="accent2"/>
              </a:solidFill>
            </a:endParaRP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err="1" smtClean="0">
                <a:solidFill>
                  <a:schemeClr val="accent2"/>
                </a:solidFill>
              </a:rPr>
              <a:t>Who</a:t>
            </a:r>
            <a:r>
              <a:rPr lang="it-IT" altLang="it-IT" b="1" dirty="0" smtClean="0">
                <a:solidFill>
                  <a:schemeClr val="accent2"/>
                </a:solidFill>
              </a:rPr>
              <a:t>/</a:t>
            </a:r>
            <a:r>
              <a:rPr lang="it-IT" altLang="it-IT" b="1" dirty="0" err="1" smtClean="0">
                <a:solidFill>
                  <a:schemeClr val="accent2"/>
                </a:solidFill>
              </a:rPr>
              <a:t>what</a:t>
            </a:r>
            <a:r>
              <a:rPr lang="it-IT" altLang="it-IT" b="1" dirty="0" smtClean="0">
                <a:solidFill>
                  <a:schemeClr val="accent2"/>
                </a:solidFill>
              </a:rPr>
              <a:t> </a:t>
            </a:r>
            <a:r>
              <a:rPr lang="it-IT" altLang="it-IT" b="1" dirty="0" err="1" smtClean="0">
                <a:solidFill>
                  <a:schemeClr val="accent2"/>
                </a:solidFill>
              </a:rPr>
              <a:t>sits</a:t>
            </a:r>
            <a:r>
              <a:rPr lang="it-IT" altLang="it-IT" b="1" dirty="0" smtClean="0">
                <a:solidFill>
                  <a:schemeClr val="accent2"/>
                </a:solidFill>
              </a:rPr>
              <a:t> in the </a:t>
            </a:r>
            <a:r>
              <a:rPr lang="it-IT" altLang="it-IT" b="1" dirty="0" err="1" smtClean="0">
                <a:solidFill>
                  <a:schemeClr val="accent2"/>
                </a:solidFill>
              </a:rPr>
              <a:t>playfield</a:t>
            </a:r>
            <a:r>
              <a:rPr lang="it-IT" altLang="it-IT" b="1" dirty="0" smtClean="0">
                <a:solidFill>
                  <a:schemeClr val="accent2"/>
                </a:solidFill>
              </a:rPr>
              <a:t>:</a:t>
            </a:r>
          </a:p>
          <a:p>
            <a:pPr lvl="1" eaLnBrk="1" hangingPunct="1"/>
            <a:r>
              <a:rPr lang="it-IT" altLang="it-IT" dirty="0" err="1" smtClean="0"/>
              <a:t>Computers</a:t>
            </a:r>
            <a:endParaRPr lang="it-IT" altLang="it-IT" dirty="0" smtClean="0"/>
          </a:p>
          <a:p>
            <a:pPr lvl="1" eaLnBrk="1" hangingPunct="1"/>
            <a:r>
              <a:rPr lang="it-IT" altLang="it-IT" dirty="0" smtClean="0"/>
              <a:t>Networks</a:t>
            </a:r>
          </a:p>
          <a:p>
            <a:pPr lvl="1" eaLnBrk="1" hangingPunct="1"/>
            <a:r>
              <a:rPr lang="it-IT" altLang="it-IT" dirty="0" err="1" smtClean="0"/>
              <a:t>Humans</a:t>
            </a:r>
            <a:r>
              <a:rPr lang="it-IT" altLang="it-IT" dirty="0" smtClean="0"/>
              <a:t> (</a:t>
            </a:r>
            <a:r>
              <a:rPr lang="it-IT" altLang="it-IT" dirty="0" err="1" smtClean="0"/>
              <a:t>stupid</a:t>
            </a:r>
            <a:r>
              <a:rPr lang="it-IT" altLang="it-IT" dirty="0" smtClean="0"/>
              <a:t> and </a:t>
            </a:r>
            <a:r>
              <a:rPr lang="it-IT" altLang="it-IT" dirty="0" err="1" smtClean="0"/>
              <a:t>not</a:t>
            </a:r>
            <a:r>
              <a:rPr lang="it-IT" altLang="it-IT" dirty="0" smtClean="0"/>
              <a:t> </a:t>
            </a:r>
            <a:r>
              <a:rPr lang="it-IT" altLang="it-IT" dirty="0" err="1" smtClean="0"/>
              <a:t>stupid</a:t>
            </a:r>
            <a:r>
              <a:rPr lang="it-IT" altLang="it-IT" dirty="0" smtClean="0"/>
              <a:t> </a:t>
            </a:r>
            <a:r>
              <a:rPr lang="it-IT" altLang="it-IT" dirty="0" err="1" smtClean="0"/>
              <a:t>ones</a:t>
            </a:r>
            <a:r>
              <a:rPr lang="it-IT" altLang="it-IT" dirty="0" smtClean="0"/>
              <a:t>)</a:t>
            </a:r>
          </a:p>
          <a:p>
            <a:pPr marL="0" indent="0" eaLnBrk="1" hangingPunct="1">
              <a:buFont typeface="Wingdings" panose="05000000000000000000" pitchFamily="2" charset="2"/>
              <a:buNone/>
            </a:pPr>
            <a:r>
              <a:rPr lang="it-IT" altLang="it-IT" b="1" dirty="0" smtClean="0">
                <a:solidFill>
                  <a:schemeClr val="accent2"/>
                </a:solidFill>
              </a:rPr>
              <a:t>The </a:t>
            </a:r>
            <a:r>
              <a:rPr lang="it-IT" altLang="it-IT" b="1" dirty="0" err="1" smtClean="0">
                <a:solidFill>
                  <a:schemeClr val="accent2"/>
                </a:solidFill>
              </a:rPr>
              <a:t>players</a:t>
            </a:r>
            <a:r>
              <a:rPr lang="it-IT" altLang="it-IT" b="1" dirty="0" smtClean="0">
                <a:solidFill>
                  <a:schemeClr val="accent2"/>
                </a:solidFill>
              </a:rPr>
              <a:t>:</a:t>
            </a:r>
          </a:p>
          <a:p>
            <a:pPr lvl="1" eaLnBrk="1" hangingPunct="1"/>
            <a:r>
              <a:rPr lang="it-IT" altLang="it-IT" dirty="0" err="1" smtClean="0"/>
              <a:t>Attackers</a:t>
            </a:r>
            <a:r>
              <a:rPr lang="it-IT" altLang="it-IT" dirty="0" smtClean="0"/>
              <a:t>: </a:t>
            </a:r>
            <a:r>
              <a:rPr lang="it-IT" altLang="it-IT" dirty="0" err="1" smtClean="0"/>
              <a:t>black</a:t>
            </a:r>
            <a:r>
              <a:rPr lang="it-IT" altLang="it-IT" dirty="0" smtClean="0"/>
              <a:t> and </a:t>
            </a:r>
            <a:r>
              <a:rPr lang="it-IT" altLang="it-IT" dirty="0" err="1" smtClean="0"/>
              <a:t>white</a:t>
            </a:r>
            <a:r>
              <a:rPr lang="it-IT" altLang="it-IT" dirty="0" smtClean="0"/>
              <a:t> hackers</a:t>
            </a:r>
          </a:p>
          <a:p>
            <a:pPr lvl="1" eaLnBrk="1" hangingPunct="1"/>
            <a:r>
              <a:rPr lang="it-IT" altLang="it-IT" dirty="0" err="1" smtClean="0"/>
              <a:t>Defenders</a:t>
            </a:r>
            <a:r>
              <a:rPr lang="it-IT" altLang="it-IT" dirty="0" smtClean="0"/>
              <a:t>: </a:t>
            </a:r>
            <a:r>
              <a:rPr lang="it-IT" altLang="it-IT" dirty="0" err="1" smtClean="0"/>
              <a:t>sysadmins</a:t>
            </a:r>
            <a:r>
              <a:rPr lang="it-IT" altLang="it-IT" dirty="0" smtClean="0"/>
              <a:t>, </a:t>
            </a:r>
            <a:r>
              <a:rPr lang="it-IT" altLang="it-IT" dirty="0" err="1" smtClean="0"/>
              <a:t>programmers</a:t>
            </a:r>
            <a:r>
              <a:rPr lang="it-IT" altLang="it-IT" dirty="0" smtClean="0"/>
              <a:t>, </a:t>
            </a:r>
            <a:r>
              <a:rPr lang="it-IT" altLang="it-IT" dirty="0" err="1" smtClean="0"/>
              <a:t>users</a:t>
            </a:r>
            <a:endParaRPr lang="it-IT" altLang="it-IT" dirty="0" smtClean="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1432773"/>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1362081"/>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00" y="2276872"/>
            <a:ext cx="2157553" cy="2157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3" end="3"/>
                                            </p:txEl>
                                          </p:spTgt>
                                        </p:tgtEl>
                                      </p:cBhvr>
                                    </p:animEffect>
                                    <p:animScale>
                                      <p:cBhvr>
                                        <p:cTn id="10" dur="250" autoRev="1" fill="hold"/>
                                        <p:tgtEl>
                                          <p:spTgt spid="22531">
                                            <p:txEl>
                                              <p:pRg st="3" end="3"/>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4" end="4"/>
                                            </p:txEl>
                                          </p:spTgt>
                                        </p:tgtEl>
                                      </p:cBhvr>
                                    </p:animEffect>
                                    <p:animScale>
                                      <p:cBhvr>
                                        <p:cTn id="21" dur="250" autoRev="1" fill="hold"/>
                                        <p:tgtEl>
                                          <p:spTgt spid="22531">
                                            <p:txEl>
                                              <p:pRg st="4" end="4"/>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5" end="5"/>
                                            </p:txEl>
                                          </p:spTgt>
                                        </p:tgtEl>
                                      </p:cBhvr>
                                    </p:animEffect>
                                    <p:animScale>
                                      <p:cBhvr>
                                        <p:cTn id="32" dur="250" autoRev="1" fill="hold"/>
                                        <p:tgtEl>
                                          <p:spTgt spid="22531">
                                            <p:txEl>
                                              <p:pRg st="5" end="5"/>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smtClean="0">
                <a:ea typeface="ＭＳ Ｐゴシック" pitchFamily="-107" charset="-128"/>
                <a:cs typeface="ＭＳ Ｐゴシック" pitchFamily="-107" charset="-128"/>
              </a:rPr>
              <a:t>DICTIONARY - II</a:t>
            </a:r>
            <a:endParaRPr lang="en-AU" dirty="0">
              <a:ea typeface="ＭＳ Ｐゴシック" pitchFamily="-107" charset="-128"/>
              <a:cs typeface="ＭＳ Ｐゴシック" pitchFamily="-107" charset="-128"/>
            </a:endParaRPr>
          </a:p>
        </p:txBody>
      </p:sp>
      <p:sp>
        <p:nvSpPr>
          <p:cNvPr id="24579" name="Rectangle 3"/>
          <p:cNvSpPr>
            <a:spLocks noGrp="1" noChangeArrowheads="1"/>
          </p:cNvSpPr>
          <p:nvPr>
            <p:ph idx="1"/>
          </p:nvPr>
        </p:nvSpPr>
        <p:spPr/>
        <p:txBody>
          <a:bodyPr>
            <a:normAutofit/>
          </a:bodyPr>
          <a:lstStyle/>
          <a:p>
            <a:pPr eaLnBrk="1" hangingPunct="1"/>
            <a:r>
              <a:rPr lang="en-US" altLang="it-IT" dirty="0" smtClean="0"/>
              <a:t>consider 3 aspects of information security:</a:t>
            </a:r>
          </a:p>
          <a:p>
            <a:pPr lvl="1" eaLnBrk="1" hangingPunct="1"/>
            <a:r>
              <a:rPr lang="en-US" altLang="it-IT" b="1" dirty="0" smtClean="0"/>
              <a:t>security attack</a:t>
            </a:r>
          </a:p>
          <a:p>
            <a:pPr lvl="1" eaLnBrk="1" hangingPunct="1"/>
            <a:r>
              <a:rPr lang="en-US" altLang="it-IT" b="1" dirty="0" smtClean="0"/>
              <a:t>security mechanism (detection, prevention, recover)</a:t>
            </a:r>
          </a:p>
          <a:p>
            <a:pPr lvl="1" eaLnBrk="1" hangingPunct="1"/>
            <a:r>
              <a:rPr lang="en-US" altLang="it-IT" b="1" dirty="0" smtClean="0"/>
              <a:t>security service</a:t>
            </a:r>
          </a:p>
          <a:p>
            <a:pPr eaLnBrk="1" hangingPunct="1"/>
            <a:r>
              <a:rPr lang="en-AU" altLang="it-IT" dirty="0" smtClean="0"/>
              <a:t>note terms</a:t>
            </a:r>
          </a:p>
          <a:p>
            <a:pPr lvl="1" eaLnBrk="1" hangingPunct="1"/>
            <a:r>
              <a:rPr lang="en-AU" altLang="it-IT" b="1" i="1" dirty="0" smtClean="0"/>
              <a:t>weakness</a:t>
            </a:r>
            <a:r>
              <a:rPr lang="en-AU" altLang="it-IT" i="1" dirty="0" smtClean="0"/>
              <a:t> – </a:t>
            </a:r>
            <a:r>
              <a:rPr lang="en-AU" altLang="it-IT" dirty="0" smtClean="0"/>
              <a:t>a general conduct which may lead to generation of </a:t>
            </a:r>
            <a:r>
              <a:rPr lang="en-AU" altLang="it-IT" i="1" dirty="0" smtClean="0"/>
              <a:t>threats </a:t>
            </a:r>
          </a:p>
          <a:p>
            <a:pPr lvl="1" eaLnBrk="1" hangingPunct="1"/>
            <a:r>
              <a:rPr lang="en-AU" altLang="it-IT" b="1" i="1" dirty="0" smtClean="0"/>
              <a:t>threat</a:t>
            </a:r>
            <a:r>
              <a:rPr lang="en-AU" altLang="it-IT" i="1" dirty="0" smtClean="0"/>
              <a:t> </a:t>
            </a:r>
            <a:r>
              <a:rPr lang="en-US" altLang="it-IT" dirty="0" smtClean="0"/>
              <a:t>–</a:t>
            </a:r>
            <a:r>
              <a:rPr lang="en-AU" altLang="it-IT" dirty="0" smtClean="0"/>
              <a:t> a specific </a:t>
            </a:r>
            <a:r>
              <a:rPr lang="en-US" altLang="it-IT" dirty="0" smtClean="0"/>
              <a:t>potential for violation of security</a:t>
            </a:r>
            <a:endParaRPr lang="en-AU" altLang="it-IT" dirty="0" smtClean="0"/>
          </a:p>
          <a:p>
            <a:pPr lvl="1" eaLnBrk="1" hangingPunct="1"/>
            <a:r>
              <a:rPr lang="en-AU" altLang="it-IT" b="1" i="1" dirty="0" smtClean="0"/>
              <a:t>attack</a:t>
            </a:r>
            <a:r>
              <a:rPr lang="en-AU" altLang="it-IT" i="1" dirty="0" smtClean="0"/>
              <a:t> </a:t>
            </a:r>
            <a:r>
              <a:rPr lang="en-US" altLang="it-IT" dirty="0" smtClean="0"/>
              <a:t>–</a:t>
            </a:r>
            <a:r>
              <a:rPr lang="en-AU" altLang="it-IT" dirty="0" smtClean="0"/>
              <a:t> an </a:t>
            </a:r>
            <a:r>
              <a:rPr lang="en-US" altLang="it-IT" dirty="0" smtClean="0"/>
              <a:t>assault on system security, a deliberate attempt to evade security services</a:t>
            </a:r>
            <a:endParaRPr lang="en-AU" altLang="it-IT" dirty="0" smtClean="0"/>
          </a:p>
          <a:p>
            <a:pPr lvl="1" eaLnBrk="1" hangingPunct="1"/>
            <a:endParaRPr lang="en-AU" altLang="it-IT"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WEAKNESS - EXAMPLE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527048720"/>
              </p:ext>
            </p:extLst>
          </p:nvPr>
        </p:nvGraphicFramePr>
        <p:xfrm>
          <a:off x="323840" y="1791146"/>
          <a:ext cx="8686800" cy="854075"/>
        </p:xfrm>
        <a:graphic>
          <a:graphicData uri="http://schemas.openxmlformats.org/drawingml/2006/table">
            <a:tbl>
              <a:tblPr/>
              <a:tblGrid>
                <a:gridCol w="4343400"/>
                <a:gridCol w="4343400"/>
              </a:tblGrid>
              <a:tr h="854075">
                <a:tc>
                  <a:txBody>
                    <a:bodyPr/>
                    <a:lstStyle/>
                    <a:p>
                      <a:r>
                        <a:rPr lang="it-IT" sz="1800" dirty="0" smtClean="0">
                          <a:solidFill>
                            <a:srgbClr val="000066"/>
                          </a:solidFill>
                          <a:effectLst/>
                          <a:latin typeface="Verdana"/>
                          <a:hlinkClick r:id="rId3"/>
                        </a:rPr>
                        <a:t>CWE-22</a:t>
                      </a:r>
                      <a:endParaRPr lang="it-IT" sz="1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smtClean="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a:t>
            </a:r>
            <a:r>
              <a:rPr lang="en-US" sz="2000" dirty="0" smtClean="0"/>
              <a:t>neutralize special </a:t>
            </a:r>
            <a:r>
              <a:rPr lang="en-US" sz="2000" dirty="0"/>
              <a:t>elements within the pathname that can cause the pathname to resolve to a location that is outside of the restricted directory.</a:t>
            </a:r>
            <a:endParaRPr lang="en-AU" altLang="it-IT" sz="20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THREAT - EXAMPLE</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smtClean="0"/>
              <a:t>Some </a:t>
            </a:r>
            <a:r>
              <a:rPr lang="it-IT" dirty="0" err="1" smtClean="0"/>
              <a:t>known</a:t>
            </a:r>
            <a:r>
              <a:rPr lang="it-IT" dirty="0" smtClean="0"/>
              <a:t> </a:t>
            </a:r>
            <a:r>
              <a:rPr lang="it-IT" dirty="0" err="1" smtClean="0"/>
              <a:t>Path</a:t>
            </a:r>
            <a:r>
              <a:rPr lang="it-IT" dirty="0" smtClean="0"/>
              <a:t> </a:t>
            </a:r>
            <a:r>
              <a:rPr lang="it-IT" dirty="0" err="1" smtClean="0"/>
              <a:t>traversal</a:t>
            </a:r>
            <a:r>
              <a:rPr lang="it-IT" dirty="0" smtClean="0"/>
              <a:t> </a:t>
            </a:r>
            <a:r>
              <a:rPr lang="it-IT" dirty="0" err="1" smtClean="0"/>
              <a:t>cases</a:t>
            </a:r>
            <a:r>
              <a:rPr lang="it-IT" dirty="0" smtClean="0"/>
              <a:t>:</a:t>
            </a:r>
          </a:p>
          <a:p>
            <a:pPr lvl="1"/>
            <a:r>
              <a:rPr lang="it-IT" dirty="0">
                <a:hlinkClick r:id="rId2"/>
              </a:rPr>
              <a:t>http://goo.gl/88zUlr</a:t>
            </a:r>
            <a:endParaRPr lang="it-IT" dirty="0" smtClean="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THREAT - EXAMPLE</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smtClean="0"/>
              <a:t>Some </a:t>
            </a:r>
            <a:r>
              <a:rPr lang="it-IT" dirty="0" err="1" smtClean="0"/>
              <a:t>known</a:t>
            </a:r>
            <a:r>
              <a:rPr lang="it-IT" dirty="0" smtClean="0"/>
              <a:t> SQL </a:t>
            </a:r>
            <a:r>
              <a:rPr lang="it-IT" dirty="0" err="1" smtClean="0"/>
              <a:t>Injection</a:t>
            </a:r>
            <a:r>
              <a:rPr lang="it-IT" dirty="0" smtClean="0"/>
              <a:t> </a:t>
            </a:r>
            <a:r>
              <a:rPr lang="it-IT" dirty="0" err="1" smtClean="0"/>
              <a:t>cases</a:t>
            </a:r>
            <a:r>
              <a:rPr lang="it-IT" dirty="0" smtClean="0"/>
              <a:t>:</a:t>
            </a:r>
          </a:p>
          <a:p>
            <a:pPr lvl="1"/>
            <a:r>
              <a:rPr lang="it-IT" dirty="0" smtClean="0">
                <a:hlinkClick r:id="rId2"/>
              </a:rPr>
              <a:t>http://www.cvedetails.com/cve/CVE-2007-4509/</a:t>
            </a:r>
            <a:endParaRPr lang="it-IT" dirty="0" smtClean="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smtClean="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ATTACK - EXAMPLE</a:t>
            </a:r>
            <a:endParaRPr lang="it-IT" dirty="0"/>
          </a:p>
        </p:txBody>
      </p:sp>
      <p:sp>
        <p:nvSpPr>
          <p:cNvPr id="29699" name="Segnaposto contenuto 2"/>
          <p:cNvSpPr>
            <a:spLocks noGrp="1"/>
          </p:cNvSpPr>
          <p:nvPr>
            <p:ph idx="1"/>
          </p:nvPr>
        </p:nvSpPr>
        <p:spPr/>
        <p:txBody>
          <a:bodyPr/>
          <a:lstStyle/>
          <a:p>
            <a:r>
              <a:rPr lang="it-IT" dirty="0" smtClean="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4883</TotalTime>
  <Words>4559</Words>
  <Application>Microsoft Office PowerPoint</Application>
  <PresentationFormat>Presentazione su schermo (4:3)</PresentationFormat>
  <Paragraphs>314</Paragraphs>
  <Slides>38</Slides>
  <Notes>35</Notes>
  <HiddenSlides>5</HiddenSlides>
  <MMClips>0</MMClips>
  <ScaleCrop>false</ScaleCrop>
  <HeadingPairs>
    <vt:vector size="4" baseType="variant">
      <vt:variant>
        <vt:lpstr>Tema</vt:lpstr>
      </vt:variant>
      <vt:variant>
        <vt:i4>1</vt:i4>
      </vt:variant>
      <vt:variant>
        <vt:lpstr>Titoli diapositive</vt:lpstr>
      </vt:variant>
      <vt:variant>
        <vt:i4>38</vt:i4>
      </vt:variant>
    </vt:vector>
  </HeadingPairs>
  <TitlesOfParts>
    <vt:vector size="39" baseType="lpstr">
      <vt:lpstr>Chiaro</vt:lpstr>
      <vt:lpstr>Network &amp; Security  An introduction</vt:lpstr>
      <vt:lpstr>Course Program</vt:lpstr>
      <vt:lpstr>NERD THING of the day</vt:lpstr>
      <vt:lpstr>DICTIONARY - I</vt:lpstr>
      <vt:lpstr>DICTIONARY - II</vt:lpstr>
      <vt:lpstr>WEAKNESS - EXAMPLE</vt:lpstr>
      <vt:lpstr>THREAT - EXAMPLE</vt:lpstr>
      <vt:lpstr>THREAT - EXAMPLE</vt:lpstr>
      <vt:lpstr>ATTACK - EXAMPLE</vt:lpstr>
      <vt:lpstr>ATTACK - EXAMPLE</vt:lpstr>
      <vt:lpstr>DICTIONARY - III</vt:lpstr>
      <vt:lpstr>Key Security Concepts</vt:lpstr>
      <vt:lpstr>Presentazione standard di PowerPoint</vt:lpstr>
      <vt:lpstr>PARANOID vs unsecured</vt:lpstr>
      <vt:lpstr>Computer Security Challenges</vt:lpstr>
      <vt:lpstr>Passive Attacks</vt:lpstr>
      <vt:lpstr>Active Attacks</vt:lpstr>
      <vt:lpstr>Security Service</vt:lpstr>
      <vt:lpstr>Security Services (X.800)</vt:lpstr>
      <vt:lpstr>Security Mechanism</vt:lpstr>
      <vt:lpstr>Security Mechanisms (X.800)</vt:lpstr>
      <vt:lpstr>Model for Network Security</vt:lpstr>
      <vt:lpstr>Model for Network Access Security</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vector>
  </TitlesOfParts>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lastModifiedBy>AgelinBee</cp:lastModifiedBy>
  <cp:revision>96</cp:revision>
  <cp:lastPrinted>2005-09-02T04:15:44Z</cp:lastPrinted>
  <dcterms:created xsi:type="dcterms:W3CDTF">2009-08-04T00:04:18Z</dcterms:created>
  <dcterms:modified xsi:type="dcterms:W3CDTF">2015-10-27T18:25:10Z</dcterms:modified>
</cp:coreProperties>
</file>